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8288000" cy="10287000"/>
  <p:notesSz cx="6858000" cy="9144000"/>
  <p:embeddedFontLst>
    <p:embeddedFont>
      <p:font typeface="Canva Sans" panose="020B0503030501040103"/>
      <p:regular r:id="rId32"/>
    </p:embeddedFont>
    <p:embeddedFont>
      <p:font typeface="Klein" panose="02000503060000020004"/>
      <p:regular r:id="rId33"/>
    </p:embeddedFont>
    <p:embeddedFont>
      <p:font typeface="Pagkaki Full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4" autoAdjust="0"/>
    <p:restoredTop sz="94577" autoAdjust="0"/>
  </p:normalViewPr>
  <p:slideViewPr>
    <p:cSldViewPr>
      <p:cViewPr varScale="1">
        <p:scale>
          <a:sx n="77" d="100"/>
          <a:sy n="77" d="100"/>
        </p:scale>
        <p:origin x="632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23.06.2026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Pullokuonodelfiini</a:t>
            </a:r>
          </a:p>
          <a:p>
            <a:endParaRPr lang="en-US"/>
          </a:p>
          <a:p>
            <a:r>
              <a:rPr lang="en-US"/>
              <a:t>Delfiinit ovat nisäkkäitä, eivät kaloja. Ne hengittävät ilmaa ja imettävät poikasiaan.</a:t>
            </a:r>
          </a:p>
          <a:p>
            <a:endParaRPr lang="en-US"/>
          </a:p>
          <a:p>
            <a:r>
              <a:rPr lang="en-US"/>
              <a:t>Hauska tieto: Delfiinit nukkuvat vain puolet aivoistaan kerrallaan, jotta ne muistavat nousta hengittämään.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Punameritähti</a:t>
            </a:r>
          </a:p>
          <a:p>
            <a:endParaRPr lang="en-US"/>
          </a:p>
          <a:p>
            <a:r>
              <a:rPr lang="en-US"/>
              <a:t>Meritähdellä ei ole aivoja eikä verta kuten ihmisillä. Se liikkuu sadoilla pienillä imujaloilla.</a:t>
            </a:r>
          </a:p>
          <a:p>
            <a:endParaRPr lang="en-US"/>
          </a:p>
          <a:p>
            <a:r>
              <a:rPr lang="en-US"/>
              <a:t>Hauska tieto: Jos meritähti menettää käsivarren, se voi kasvattaa uuden tilalle.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Erakkorapu</a:t>
            </a:r>
          </a:p>
          <a:p>
            <a:endParaRPr lang="en-US"/>
          </a:p>
          <a:p>
            <a:r>
              <a:rPr lang="en-US"/>
              <a:t>Erakkoravun takaruumis on pehmeä, joten se suojaa itseään asumalla tyhjissä kotiloissa.</a:t>
            </a:r>
          </a:p>
          <a:p>
            <a:endParaRPr lang="en-US"/>
          </a:p>
          <a:p>
            <a:r>
              <a:rPr lang="en-US"/>
              <a:t>Hauska tieto: Kun erakkorapu kasvaa, sen täytyy etsiä itselleen suurempi "koti".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Kyttyrämerikrotti</a:t>
            </a:r>
          </a:p>
          <a:p>
            <a:endParaRPr lang="en-US"/>
          </a:p>
          <a:p>
            <a:r>
              <a:rPr lang="en-US"/>
              <a:t>Merikrotti elää syvällä meressä, missä on pimeää. Sen takia tämäkin on piirroskuva -- valokuvaa oikeassa elinympäristössä on vaikea saada.</a:t>
            </a:r>
          </a:p>
          <a:p>
            <a:endParaRPr lang="en-US"/>
          </a:p>
          <a:p>
            <a:r>
              <a:rPr lang="en-US"/>
              <a:t>Hauska tieto: Sen päässä on valoa muistuttava houkutin, jolla se houkuttelee saaliin tarpeeksi lähelle.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Kiwa hirsuta eli jetirapu</a:t>
            </a:r>
          </a:p>
          <a:p>
            <a:endParaRPr lang="en-US"/>
          </a:p>
          <a:p>
            <a:r>
              <a:rPr lang="en-US"/>
              <a:t>Jetirapu löydettiin vasta vuonna 2005 syvältä Tyynestämerestä.</a:t>
            </a:r>
          </a:p>
          <a:p>
            <a:endParaRPr lang="en-US"/>
          </a:p>
          <a:p>
            <a:r>
              <a:rPr lang="en-US"/>
              <a:t>Hauska tieto: Sen sakset näyttävät karvaisilta, koska niissä kasvaa bakteereita, joita rapu käyttää ravinnokseen.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Sateenvarjomustekala eli dumbotursas</a:t>
            </a:r>
          </a:p>
          <a:p>
            <a:endParaRPr lang="en-US"/>
          </a:p>
          <a:p>
            <a:r>
              <a:rPr lang="en-US"/>
              <a:t>Tällä mustekalalla on pään sivuilla suuret evät.</a:t>
            </a:r>
          </a:p>
          <a:p>
            <a:endParaRPr lang="en-US"/>
          </a:p>
          <a:p>
            <a:r>
              <a:rPr lang="en-US"/>
              <a:t>Hauska tieto: Evät muistuttavat norsun korvia, minkä vuoksi eläin on saanut lempinimen "Dumbo".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Jättiläissiira</a:t>
            </a:r>
          </a:p>
          <a:p>
            <a:endParaRPr lang="en-US"/>
          </a:p>
          <a:p>
            <a:r>
              <a:rPr lang="en-US"/>
              <a:t>Jättiläissiira on äyriäinen ja sukua siiroille, joita voi löytää kivien alta.</a:t>
            </a:r>
          </a:p>
          <a:p>
            <a:endParaRPr lang="en-US"/>
          </a:p>
          <a:p>
            <a:r>
              <a:rPr lang="en-US"/>
              <a:t>Hauska tieto: Se voi olla yli 30 senttimetriä pitkä ja selviytyä kuukausia ilman ruokaa.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50C7F747-A598-7937-2B5D-122EBC9007CC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12285990" y="5010150"/>
              <a:ext cx="5316254" cy="4731466"/>
            </a:xfrm>
            <a:custGeom>
              <a:avLst/>
              <a:gdLst/>
              <a:ahLst/>
              <a:cxnLst/>
              <a:rect l="l" t="t" r="r" b="b"/>
              <a:pathLst>
                <a:path w="5316254" h="4731466">
                  <a:moveTo>
                    <a:pt x="0" y="0"/>
                  </a:moveTo>
                  <a:lnTo>
                    <a:pt x="5316253" y="0"/>
                  </a:lnTo>
                  <a:lnTo>
                    <a:pt x="5316253" y="4731466"/>
                  </a:lnTo>
                  <a:lnTo>
                    <a:pt x="0" y="47314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640141" y="8910828"/>
              <a:ext cx="5870777" cy="3474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304"/>
                </a:lnSpc>
              </a:pPr>
              <a:r>
                <a:rPr lang="en-US" sz="3200" spc="-64">
                  <a:solidFill>
                    <a:srgbClr val="093FB4"/>
                  </a:solidFill>
                  <a:latin typeface="Klein"/>
                  <a:ea typeface="Klein"/>
                  <a:cs typeface="Klein"/>
                  <a:sym typeface="Klein"/>
                </a:rPr>
                <a:t>Koulukino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86124" y="2683177"/>
              <a:ext cx="16230600" cy="28494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368"/>
                </a:lnSpc>
              </a:pPr>
              <a:r>
                <a:rPr lang="en-US" sz="14400" dirty="0">
                  <a:solidFill>
                    <a:srgbClr val="093FB4"/>
                  </a:solidFill>
                  <a:latin typeface="Pagkaki Full"/>
                  <a:ea typeface="Pagkaki Full"/>
                  <a:cs typeface="Pagkaki Full"/>
                  <a:sym typeface="Pagkaki Full"/>
                </a:rPr>
                <a:t>ME-REN-</a:t>
              </a:r>
            </a:p>
            <a:p>
              <a:pPr algn="ctr">
                <a:lnSpc>
                  <a:spcPts val="10368"/>
                </a:lnSpc>
              </a:pPr>
              <a:r>
                <a:rPr lang="en-US" sz="14400" dirty="0">
                  <a:solidFill>
                    <a:srgbClr val="093FB4"/>
                  </a:solidFill>
                  <a:latin typeface="Pagkaki Full"/>
                  <a:ea typeface="Pagkaki Full"/>
                  <a:cs typeface="Pagkaki Full"/>
                  <a:sym typeface="Pagkaki Full"/>
                </a:rPr>
                <a:t>TUT-KI-MUS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640141" y="9463105"/>
              <a:ext cx="6515473" cy="3474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304"/>
                </a:lnSpc>
              </a:pPr>
              <a:r>
                <a:rPr lang="en-US" sz="3200" spc="-64">
                  <a:solidFill>
                    <a:srgbClr val="093FB4"/>
                  </a:solidFill>
                  <a:latin typeface="Klein"/>
                  <a:ea typeface="Klein"/>
                  <a:cs typeface="Klein"/>
                  <a:sym typeface="Klein"/>
                </a:rPr>
                <a:t>Bamse ja meren salaisuus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C9A5A33-5EF8-F8D6-8052-162909A46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4027121-7C9B-0D0C-CA2D-EA7132A458AA}"/>
              </a:ext>
            </a:extLst>
          </p:cNvPr>
          <p:cNvGrpSpPr/>
          <p:nvPr/>
        </p:nvGrpSpPr>
        <p:grpSpPr>
          <a:xfrm>
            <a:off x="-6927" y="11776"/>
            <a:ext cx="18288000" cy="10287000"/>
            <a:chOff x="0" y="0"/>
            <a:chExt cx="18288000" cy="10287000"/>
          </a:xfrm>
        </p:grpSpPr>
        <p:sp>
          <p:nvSpPr>
            <p:cNvPr id="25" name="Freeform 2">
              <a:extLst>
                <a:ext uri="{FF2B5EF4-FFF2-40B4-BE49-F238E27FC236}">
                  <a16:creationId xmlns:a16="http://schemas.microsoft.com/office/drawing/2014/main" id="{63227F00-08A5-8D05-61B8-5D0A6F486FB2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26" name="Freeform 3">
              <a:extLst>
                <a:ext uri="{FF2B5EF4-FFF2-40B4-BE49-F238E27FC236}">
                  <a16:creationId xmlns:a16="http://schemas.microsoft.com/office/drawing/2014/main" id="{03995CE2-CE0C-F4CC-CD94-08F87F37BE86}"/>
                </a:ext>
              </a:extLst>
            </p:cNvPr>
            <p:cNvSpPr/>
            <p:nvPr/>
          </p:nvSpPr>
          <p:spPr>
            <a:xfrm>
              <a:off x="12285990" y="5010150"/>
              <a:ext cx="5316254" cy="4731466"/>
            </a:xfrm>
            <a:custGeom>
              <a:avLst/>
              <a:gdLst/>
              <a:ahLst/>
              <a:cxnLst/>
              <a:rect l="l" t="t" r="r" b="b"/>
              <a:pathLst>
                <a:path w="5316254" h="4731466">
                  <a:moveTo>
                    <a:pt x="0" y="0"/>
                  </a:moveTo>
                  <a:lnTo>
                    <a:pt x="5316253" y="0"/>
                  </a:lnTo>
                  <a:lnTo>
                    <a:pt x="5316253" y="4731466"/>
                  </a:lnTo>
                  <a:lnTo>
                    <a:pt x="0" y="47314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27" name="TextBox 4">
              <a:extLst>
                <a:ext uri="{FF2B5EF4-FFF2-40B4-BE49-F238E27FC236}">
                  <a16:creationId xmlns:a16="http://schemas.microsoft.com/office/drawing/2014/main" id="{B5300A62-16DC-FD89-8E3A-8659AE220955}"/>
                </a:ext>
              </a:extLst>
            </p:cNvPr>
            <p:cNvSpPr txBox="1"/>
            <p:nvPr/>
          </p:nvSpPr>
          <p:spPr>
            <a:xfrm>
              <a:off x="640141" y="8910828"/>
              <a:ext cx="5870777" cy="3474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304"/>
                </a:lnSpc>
              </a:pPr>
              <a:r>
                <a:rPr lang="en-US" sz="3200" spc="-64">
                  <a:solidFill>
                    <a:srgbClr val="093FB4"/>
                  </a:solidFill>
                  <a:latin typeface="Klein"/>
                  <a:ea typeface="Klein"/>
                  <a:cs typeface="Klein"/>
                  <a:sym typeface="Klein"/>
                </a:rPr>
                <a:t>Koulukino</a:t>
              </a:r>
            </a:p>
          </p:txBody>
        </p:sp>
        <p:sp>
          <p:nvSpPr>
            <p:cNvPr id="28" name="TextBox 5">
              <a:extLst>
                <a:ext uri="{FF2B5EF4-FFF2-40B4-BE49-F238E27FC236}">
                  <a16:creationId xmlns:a16="http://schemas.microsoft.com/office/drawing/2014/main" id="{C8781727-9833-57D6-5C1E-ED7CAA8196F9}"/>
                </a:ext>
              </a:extLst>
            </p:cNvPr>
            <p:cNvSpPr txBox="1"/>
            <p:nvPr/>
          </p:nvSpPr>
          <p:spPr>
            <a:xfrm>
              <a:off x="386124" y="2683177"/>
              <a:ext cx="16230600" cy="28494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368"/>
                </a:lnSpc>
              </a:pPr>
              <a:r>
                <a:rPr lang="en-US" sz="14400" dirty="0">
                  <a:solidFill>
                    <a:srgbClr val="093FB4"/>
                  </a:solidFill>
                  <a:latin typeface="Pagkaki Full"/>
                  <a:ea typeface="Pagkaki Full"/>
                  <a:cs typeface="Pagkaki Full"/>
                  <a:sym typeface="Pagkaki Full"/>
                </a:rPr>
                <a:t>ME-REN-</a:t>
              </a:r>
            </a:p>
            <a:p>
              <a:pPr algn="ctr">
                <a:lnSpc>
                  <a:spcPts val="10368"/>
                </a:lnSpc>
              </a:pPr>
              <a:r>
                <a:rPr lang="en-US" sz="14400" dirty="0">
                  <a:solidFill>
                    <a:srgbClr val="093FB4"/>
                  </a:solidFill>
                  <a:latin typeface="Pagkaki Full"/>
                  <a:ea typeface="Pagkaki Full"/>
                  <a:cs typeface="Pagkaki Full"/>
                  <a:sym typeface="Pagkaki Full"/>
                </a:rPr>
                <a:t>TUT-KI-MUS</a:t>
              </a:r>
            </a:p>
          </p:txBody>
        </p:sp>
        <p:sp>
          <p:nvSpPr>
            <p:cNvPr id="29" name="TextBox 6">
              <a:extLst>
                <a:ext uri="{FF2B5EF4-FFF2-40B4-BE49-F238E27FC236}">
                  <a16:creationId xmlns:a16="http://schemas.microsoft.com/office/drawing/2014/main" id="{07176296-4BA9-6190-5203-C37844ED5B41}"/>
                </a:ext>
              </a:extLst>
            </p:cNvPr>
            <p:cNvSpPr txBox="1"/>
            <p:nvPr/>
          </p:nvSpPr>
          <p:spPr>
            <a:xfrm>
              <a:off x="640141" y="9463105"/>
              <a:ext cx="6515473" cy="3474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304"/>
                </a:lnSpc>
              </a:pPr>
              <a:r>
                <a:rPr lang="en-US" sz="3200" spc="-64">
                  <a:solidFill>
                    <a:srgbClr val="093FB4"/>
                  </a:solidFill>
                  <a:latin typeface="Klein"/>
                  <a:ea typeface="Klein"/>
                  <a:cs typeface="Klein"/>
                  <a:sym typeface="Klein"/>
                </a:rPr>
                <a:t>Bamse ja meren salaisuus</a:t>
              </a: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D9F02E52-9FE9-A3BE-E60F-98946C8272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945546F-FB42-8F79-E057-11B4912DFCA6}"/>
              </a:ext>
            </a:extLst>
          </p:cNvPr>
          <p:cNvGrpSpPr/>
          <p:nvPr/>
        </p:nvGrpSpPr>
        <p:grpSpPr>
          <a:xfrm>
            <a:off x="0" y="2078"/>
            <a:ext cx="18288000" cy="10287000"/>
            <a:chOff x="0" y="2078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2078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615102" y="4603242"/>
              <a:ext cx="9295336" cy="5116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456"/>
                </a:lnSpc>
              </a:pPr>
              <a:r>
                <a:rPr lang="en-US" sz="4800" spc="-96">
                  <a:solidFill>
                    <a:srgbClr val="093FB4"/>
                  </a:solidFill>
                  <a:latin typeface="Klein"/>
                  <a:ea typeface="Klein"/>
                  <a:cs typeface="Klein"/>
                  <a:sym typeface="Klein"/>
                </a:rPr>
                <a:t>Me-ri-hir-vi-ö vai oi-ke-a e-läin?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905748" y="4704588"/>
              <a:ext cx="1458647" cy="15350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368"/>
                </a:lnSpc>
              </a:pPr>
              <a:r>
                <a:rPr lang="en-US" sz="14400">
                  <a:solidFill>
                    <a:srgbClr val="093FB4"/>
                  </a:solidFill>
                  <a:latin typeface="Pagkaki Full"/>
                  <a:ea typeface="Pagkaki Full"/>
                  <a:cs typeface="Pagkaki Full"/>
                  <a:sym typeface="Pagkaki Full"/>
                </a:rPr>
                <a:t>2.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ADCDCBB-12ED-1355-B345-C8590DEA0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3532FB3-9F08-1E89-9F2F-08F0E6379B5C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4527114" y="1028700"/>
              <a:ext cx="9233773" cy="8229600"/>
            </a:xfrm>
            <a:custGeom>
              <a:avLst/>
              <a:gdLst/>
              <a:ahLst/>
              <a:cxnLst/>
              <a:rect l="l" t="t" r="r" b="b"/>
              <a:pathLst>
                <a:path w="9233773" h="8229600">
                  <a:moveTo>
                    <a:pt x="0" y="0"/>
                  </a:moveTo>
                  <a:lnTo>
                    <a:pt x="9233772" y="0"/>
                  </a:lnTo>
                  <a:lnTo>
                    <a:pt x="9233772" y="8229600"/>
                  </a:lnTo>
                  <a:lnTo>
                    <a:pt x="0" y="822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454A4DD-1CBB-60A4-9FCD-091B4E6CE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954EF9C-FE83-2E12-D772-A6027FE9F101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14602251" y="6884827"/>
              <a:ext cx="2818460" cy="2511953"/>
            </a:xfrm>
            <a:custGeom>
              <a:avLst/>
              <a:gdLst/>
              <a:ahLst/>
              <a:cxnLst/>
              <a:rect l="l" t="t" r="r" b="b"/>
              <a:pathLst>
                <a:path w="2818460" h="2511953">
                  <a:moveTo>
                    <a:pt x="0" y="0"/>
                  </a:moveTo>
                  <a:lnTo>
                    <a:pt x="2818461" y="0"/>
                  </a:lnTo>
                  <a:lnTo>
                    <a:pt x="2818461" y="2511953"/>
                  </a:lnTo>
                  <a:lnTo>
                    <a:pt x="0" y="25119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751664" y="3030135"/>
              <a:ext cx="11765756" cy="45827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279"/>
                </a:lnSpc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Mistä merimiehet kertoivat tarinoita?</a:t>
              </a:r>
            </a:p>
            <a:p>
              <a:pPr marL="1122679" lvl="1" indent="-561340" algn="l">
                <a:lnSpc>
                  <a:spcPts val="7279"/>
                </a:lnSpc>
                <a:buFont typeface="Arial"/>
                <a:buChar char="•"/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metsähirviöistä</a:t>
              </a:r>
            </a:p>
            <a:p>
              <a:pPr marL="1122679" lvl="1" indent="-561340" algn="l">
                <a:lnSpc>
                  <a:spcPts val="7279"/>
                </a:lnSpc>
                <a:buFont typeface="Arial"/>
                <a:buChar char="•"/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merihirviöistä</a:t>
              </a:r>
            </a:p>
            <a:p>
              <a:pPr marL="1122679" lvl="1" indent="-561340" algn="l">
                <a:lnSpc>
                  <a:spcPts val="7279"/>
                </a:lnSpc>
                <a:buFont typeface="Arial"/>
                <a:buChar char="•"/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lohikäärmeistä</a:t>
              </a:r>
            </a:p>
            <a:p>
              <a:pPr algn="l">
                <a:lnSpc>
                  <a:spcPts val="7279"/>
                </a:lnSpc>
              </a:pPr>
              <a:endPara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946140" y="3563535"/>
              <a:ext cx="1458647" cy="762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184"/>
                </a:lnSpc>
              </a:pPr>
              <a:r>
                <a:rPr lang="en-US" sz="7200">
                  <a:solidFill>
                    <a:srgbClr val="000000"/>
                  </a:solidFill>
                  <a:latin typeface="Pagkaki Full"/>
                  <a:ea typeface="Pagkaki Full"/>
                  <a:cs typeface="Pagkaki Full"/>
                  <a:sym typeface="Pagkaki Full"/>
                </a:rPr>
                <a:t>1.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D1891CD-F520-5C36-D415-DB8C73C09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8801A58-2F2B-436A-F526-FBDEA0511743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14602251" y="6884827"/>
              <a:ext cx="2818460" cy="2511953"/>
            </a:xfrm>
            <a:custGeom>
              <a:avLst/>
              <a:gdLst/>
              <a:ahLst/>
              <a:cxnLst/>
              <a:rect l="l" t="t" r="r" b="b"/>
              <a:pathLst>
                <a:path w="2818460" h="2511953">
                  <a:moveTo>
                    <a:pt x="0" y="0"/>
                  </a:moveTo>
                  <a:lnTo>
                    <a:pt x="2818461" y="0"/>
                  </a:lnTo>
                  <a:lnTo>
                    <a:pt x="2818461" y="2511953"/>
                  </a:lnTo>
                  <a:lnTo>
                    <a:pt x="0" y="25119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751664" y="3030135"/>
              <a:ext cx="14536336" cy="55067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279"/>
                </a:lnSpc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Mikä eläin saattoi olla joidenkin tarinoiden taustalla?</a:t>
              </a:r>
            </a:p>
            <a:p>
              <a:pPr marL="1122679" lvl="1" indent="-561340" algn="l">
                <a:lnSpc>
                  <a:spcPts val="7279"/>
                </a:lnSpc>
                <a:buFont typeface="Arial"/>
                <a:buChar char="•"/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valas</a:t>
              </a:r>
            </a:p>
            <a:p>
              <a:pPr marL="1122679" lvl="1" indent="-561340" algn="l">
                <a:lnSpc>
                  <a:spcPts val="7279"/>
                </a:lnSpc>
                <a:buFont typeface="Arial"/>
                <a:buChar char="•"/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hai</a:t>
              </a:r>
            </a:p>
            <a:p>
              <a:pPr marL="1122679" lvl="1" indent="-561340" algn="l">
                <a:lnSpc>
                  <a:spcPts val="7279"/>
                </a:lnSpc>
                <a:buFont typeface="Arial"/>
                <a:buChar char="•"/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airokala</a:t>
              </a:r>
            </a:p>
            <a:p>
              <a:pPr algn="l">
                <a:lnSpc>
                  <a:spcPts val="7279"/>
                </a:lnSpc>
              </a:pPr>
              <a:endPara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946140" y="3563535"/>
              <a:ext cx="1458647" cy="762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184"/>
                </a:lnSpc>
              </a:pPr>
              <a:r>
                <a:rPr lang="en-US" sz="7200">
                  <a:solidFill>
                    <a:srgbClr val="000000"/>
                  </a:solidFill>
                  <a:latin typeface="Pagkaki Full"/>
                  <a:ea typeface="Pagkaki Full"/>
                  <a:cs typeface="Pagkaki Full"/>
                  <a:sym typeface="Pagkaki Full"/>
                </a:rPr>
                <a:t>2.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1036442-6AA3-5491-C4FF-5EC8756206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DD88E56-5263-E9C0-1667-72B931A11D80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14602251" y="6884827"/>
              <a:ext cx="2818460" cy="2511953"/>
            </a:xfrm>
            <a:custGeom>
              <a:avLst/>
              <a:gdLst/>
              <a:ahLst/>
              <a:cxnLst/>
              <a:rect l="l" t="t" r="r" b="b"/>
              <a:pathLst>
                <a:path w="2818460" h="2511953">
                  <a:moveTo>
                    <a:pt x="0" y="0"/>
                  </a:moveTo>
                  <a:lnTo>
                    <a:pt x="2818461" y="0"/>
                  </a:lnTo>
                  <a:lnTo>
                    <a:pt x="2818461" y="2511953"/>
                  </a:lnTo>
                  <a:lnTo>
                    <a:pt x="0" y="25119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751664" y="3030135"/>
              <a:ext cx="8827591" cy="45827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279"/>
                </a:lnSpc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Missä airokala yleensä elää?</a:t>
              </a:r>
            </a:p>
            <a:p>
              <a:pPr marL="1122679" lvl="1" indent="-561340" algn="l">
                <a:lnSpc>
                  <a:spcPts val="7279"/>
                </a:lnSpc>
                <a:buFont typeface="Arial"/>
                <a:buChar char="•"/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metsässä</a:t>
              </a:r>
            </a:p>
            <a:p>
              <a:pPr marL="1122679" lvl="1" indent="-561340" algn="l">
                <a:lnSpc>
                  <a:spcPts val="7279"/>
                </a:lnSpc>
                <a:buFont typeface="Arial"/>
                <a:buChar char="•"/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syvällä meressä</a:t>
              </a:r>
            </a:p>
            <a:p>
              <a:pPr marL="1122679" lvl="1" indent="-561340" algn="l">
                <a:lnSpc>
                  <a:spcPts val="7279"/>
                </a:lnSpc>
                <a:buFont typeface="Arial"/>
                <a:buChar char="•"/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joessa</a:t>
              </a:r>
            </a:p>
            <a:p>
              <a:pPr algn="l">
                <a:lnSpc>
                  <a:spcPts val="7279"/>
                </a:lnSpc>
              </a:pPr>
              <a:endPara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946140" y="3563535"/>
              <a:ext cx="1458647" cy="762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184"/>
                </a:lnSpc>
              </a:pPr>
              <a:r>
                <a:rPr lang="en-US" sz="7200">
                  <a:solidFill>
                    <a:srgbClr val="000000"/>
                  </a:solidFill>
                  <a:latin typeface="Pagkaki Full"/>
                  <a:ea typeface="Pagkaki Full"/>
                  <a:cs typeface="Pagkaki Full"/>
                  <a:sym typeface="Pagkaki Full"/>
                </a:rPr>
                <a:t>3.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8351B37-7389-67C8-332D-40EC0BD932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B0B35B3-0756-E6B9-74C5-67DFFAE3B257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14602251" y="6884827"/>
              <a:ext cx="2818460" cy="2511953"/>
            </a:xfrm>
            <a:custGeom>
              <a:avLst/>
              <a:gdLst/>
              <a:ahLst/>
              <a:cxnLst/>
              <a:rect l="l" t="t" r="r" b="b"/>
              <a:pathLst>
                <a:path w="2818460" h="2511953">
                  <a:moveTo>
                    <a:pt x="0" y="0"/>
                  </a:moveTo>
                  <a:lnTo>
                    <a:pt x="2818461" y="0"/>
                  </a:lnTo>
                  <a:lnTo>
                    <a:pt x="2818461" y="2511953"/>
                  </a:lnTo>
                  <a:lnTo>
                    <a:pt x="0" y="25119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751664" y="3030135"/>
              <a:ext cx="14536336" cy="55067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279"/>
                </a:lnSpc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Minkä värinen harja tai evä airokalalla on tekstin mukaan?</a:t>
              </a:r>
            </a:p>
            <a:p>
              <a:pPr marL="1122679" lvl="1" indent="-561340" algn="l">
                <a:lnSpc>
                  <a:spcPts val="7279"/>
                </a:lnSpc>
                <a:buFont typeface="Arial"/>
                <a:buChar char="•"/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sininen</a:t>
              </a:r>
            </a:p>
            <a:p>
              <a:pPr marL="1122679" lvl="1" indent="-561340" algn="l">
                <a:lnSpc>
                  <a:spcPts val="7279"/>
                </a:lnSpc>
                <a:buFont typeface="Arial"/>
                <a:buChar char="•"/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punainen</a:t>
              </a:r>
            </a:p>
            <a:p>
              <a:pPr marL="1122679" lvl="1" indent="-561340" algn="l">
                <a:lnSpc>
                  <a:spcPts val="7279"/>
                </a:lnSpc>
                <a:buFont typeface="Arial"/>
                <a:buChar char="•"/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vihreä</a:t>
              </a:r>
            </a:p>
            <a:p>
              <a:pPr algn="l">
                <a:lnSpc>
                  <a:spcPts val="7279"/>
                </a:lnSpc>
              </a:pPr>
              <a:endPara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946140" y="3563535"/>
              <a:ext cx="1458647" cy="762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184"/>
                </a:lnSpc>
              </a:pPr>
              <a:r>
                <a:rPr lang="en-US" sz="7200">
                  <a:solidFill>
                    <a:srgbClr val="000000"/>
                  </a:solidFill>
                  <a:latin typeface="Pagkaki Full"/>
                  <a:ea typeface="Pagkaki Full"/>
                  <a:cs typeface="Pagkaki Full"/>
                  <a:sym typeface="Pagkaki Full"/>
                </a:rPr>
                <a:t>4.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AC9C389-509E-57A9-B721-86E2BEB368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BC7E354-A9D2-ED08-50A3-90D110CFD253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14602251" y="6884827"/>
              <a:ext cx="2818460" cy="2511953"/>
            </a:xfrm>
            <a:custGeom>
              <a:avLst/>
              <a:gdLst/>
              <a:ahLst/>
              <a:cxnLst/>
              <a:rect l="l" t="t" r="r" b="b"/>
              <a:pathLst>
                <a:path w="2818460" h="2511953">
                  <a:moveTo>
                    <a:pt x="0" y="0"/>
                  </a:moveTo>
                  <a:lnTo>
                    <a:pt x="2818461" y="0"/>
                  </a:lnTo>
                  <a:lnTo>
                    <a:pt x="2818461" y="2511953"/>
                  </a:lnTo>
                  <a:lnTo>
                    <a:pt x="0" y="25119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751664" y="3030135"/>
              <a:ext cx="9693399" cy="45827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279"/>
                </a:lnSpc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Mitä tutkijat löytävät merestä?</a:t>
              </a:r>
            </a:p>
            <a:p>
              <a:pPr marL="1122679" lvl="1" indent="-561340" algn="l">
                <a:lnSpc>
                  <a:spcPts val="7279"/>
                </a:lnSpc>
                <a:buFont typeface="Arial"/>
                <a:buChar char="•"/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oikeita merihirviöitä</a:t>
              </a:r>
            </a:p>
            <a:p>
              <a:pPr marL="1122679" lvl="1" indent="-561340" algn="l">
                <a:lnSpc>
                  <a:spcPts val="7279"/>
                </a:lnSpc>
                <a:buFont typeface="Arial"/>
                <a:buChar char="•"/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uusia eläinlajeja</a:t>
              </a:r>
            </a:p>
            <a:p>
              <a:pPr marL="1122679" lvl="1" indent="-561340" algn="l">
                <a:lnSpc>
                  <a:spcPts val="7279"/>
                </a:lnSpc>
                <a:buFont typeface="Arial"/>
                <a:buChar char="•"/>
              </a:pPr>
              <a:r>
                <a:rPr lang="en-US" sz="51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dinosauruksia</a:t>
              </a:r>
            </a:p>
            <a:p>
              <a:pPr algn="l">
                <a:lnSpc>
                  <a:spcPts val="7279"/>
                </a:lnSpc>
              </a:pPr>
              <a:endPara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946140" y="3563535"/>
              <a:ext cx="1458647" cy="762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184"/>
                </a:lnSpc>
              </a:pPr>
              <a:r>
                <a:rPr lang="en-US" sz="7200">
                  <a:solidFill>
                    <a:srgbClr val="000000"/>
                  </a:solidFill>
                  <a:latin typeface="Pagkaki Full"/>
                  <a:ea typeface="Pagkaki Full"/>
                  <a:cs typeface="Pagkaki Full"/>
                  <a:sym typeface="Pagkaki Full"/>
                </a:rPr>
                <a:t>5.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B1BEA46-355A-A40F-BAC2-21F4D57BF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3BD6738-B8FB-F639-1FAC-5A4BEEA8F966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816396" y="2800327"/>
              <a:ext cx="9889477" cy="6862458"/>
            </a:xfrm>
            <a:custGeom>
              <a:avLst/>
              <a:gdLst/>
              <a:ahLst/>
              <a:cxnLst/>
              <a:rect l="l" t="t" r="r" b="b"/>
              <a:pathLst>
                <a:path w="9889477" h="6862458">
                  <a:moveTo>
                    <a:pt x="0" y="0"/>
                  </a:moveTo>
                  <a:lnTo>
                    <a:pt x="9889476" y="0"/>
                  </a:lnTo>
                  <a:lnTo>
                    <a:pt x="9889476" y="6862458"/>
                  </a:lnTo>
                  <a:lnTo>
                    <a:pt x="0" y="68624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Freeform 4"/>
            <p:cNvSpPr/>
            <p:nvPr/>
          </p:nvSpPr>
          <p:spPr>
            <a:xfrm>
              <a:off x="9953928" y="456840"/>
              <a:ext cx="7960894" cy="5970671"/>
            </a:xfrm>
            <a:custGeom>
              <a:avLst/>
              <a:gdLst/>
              <a:ahLst/>
              <a:cxnLst/>
              <a:rect l="l" t="t" r="r" b="b"/>
              <a:pathLst>
                <a:path w="7960894" h="5970671">
                  <a:moveTo>
                    <a:pt x="0" y="0"/>
                  </a:moveTo>
                  <a:lnTo>
                    <a:pt x="7960894" y="0"/>
                  </a:lnTo>
                  <a:lnTo>
                    <a:pt x="7960894" y="5970671"/>
                  </a:lnTo>
                  <a:lnTo>
                    <a:pt x="0" y="59706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28700" y="1457325"/>
              <a:ext cx="6948469" cy="9778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651"/>
                </a:lnSpc>
              </a:pPr>
              <a:r>
                <a:rPr lang="en-US" sz="9238">
                  <a:solidFill>
                    <a:srgbClr val="000000"/>
                  </a:solidFill>
                  <a:latin typeface="Pagkaki Full"/>
                  <a:ea typeface="Pagkaki Full"/>
                  <a:cs typeface="Pagkaki Full"/>
                  <a:sym typeface="Pagkaki Full"/>
                </a:rPr>
                <a:t>AI-RO-KA-LA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3DC3D37-900E-5D2A-B56C-4E64577A1088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615102" y="4603242"/>
              <a:ext cx="9295336" cy="5116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456"/>
                </a:lnSpc>
              </a:pPr>
              <a:r>
                <a:rPr lang="en-US" sz="4800" spc="-96">
                  <a:solidFill>
                    <a:srgbClr val="093FB4"/>
                  </a:solidFill>
                  <a:latin typeface="Klein"/>
                  <a:ea typeface="Klein"/>
                  <a:cs typeface="Klein"/>
                  <a:sym typeface="Klein"/>
                </a:rPr>
                <a:t>Kel-le tä-mä on vaa-ral-li-nen?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905748" y="4704588"/>
              <a:ext cx="1458647" cy="15350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368"/>
                </a:lnSpc>
              </a:pPr>
              <a:r>
                <a:rPr lang="en-US" sz="14400">
                  <a:solidFill>
                    <a:srgbClr val="093FB4"/>
                  </a:solidFill>
                  <a:latin typeface="Pagkaki Full"/>
                  <a:ea typeface="Pagkaki Full"/>
                  <a:cs typeface="Pagkaki Full"/>
                  <a:sym typeface="Pagkaki Full"/>
                </a:rPr>
                <a:t>3.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CA20651-2463-4472-DB84-F17695418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13BFFB1-59D8-170A-6070-4C1B9109FC52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3162784" y="1259204"/>
              <a:ext cx="11271349" cy="75933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Meriroska voi olla vaarallista eri syistä.</a:t>
              </a:r>
            </a:p>
            <a:p>
              <a:pPr algn="l">
                <a:lnSpc>
                  <a:spcPts val="6719"/>
                </a:lnSpc>
              </a:pPr>
              <a:endPara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  <a:p>
              <a:pPr algn="l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Eläin voi:</a:t>
              </a:r>
            </a:p>
            <a:p>
              <a:pPr algn="l">
                <a:lnSpc>
                  <a:spcPts val="6719"/>
                </a:lnSpc>
              </a:pPr>
              <a:endPara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  <a:p>
              <a:pPr marL="1036320" lvl="1" indent="-518160" algn="l">
                <a:lnSpc>
                  <a:spcPts val="6719"/>
                </a:lnSpc>
                <a:buFont typeface="Arial"/>
                <a:buChar char="•"/>
              </a:pPr>
              <a:r>
                <a:rPr lang="en-US" sz="48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syödä muovia</a:t>
              </a:r>
            </a:p>
            <a:p>
              <a:pPr marL="1036320" lvl="1" indent="-518160" algn="l">
                <a:lnSpc>
                  <a:spcPts val="6719"/>
                </a:lnSpc>
                <a:buFont typeface="Arial"/>
                <a:buChar char="•"/>
              </a:pPr>
              <a:r>
                <a:rPr lang="en-US" sz="48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sotkeutua verkkoon</a:t>
              </a:r>
            </a:p>
            <a:p>
              <a:pPr marL="1036320" lvl="1" indent="-518160" algn="l">
                <a:lnSpc>
                  <a:spcPts val="6719"/>
                </a:lnSpc>
                <a:buFont typeface="Arial"/>
                <a:buChar char="•"/>
              </a:pPr>
              <a:r>
                <a:rPr lang="en-US" sz="48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jäädä kiinni roskiin</a:t>
              </a:r>
            </a:p>
            <a:p>
              <a:pPr marL="1036320" lvl="1" indent="-518160" algn="l">
                <a:lnSpc>
                  <a:spcPts val="6719"/>
                </a:lnSpc>
                <a:buFont typeface="Arial"/>
                <a:buChar char="•"/>
              </a:pPr>
              <a:r>
                <a:rPr lang="en-US" sz="48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ei löydä ruokaa</a:t>
              </a:r>
            </a:p>
            <a:p>
              <a:pPr algn="l">
                <a:lnSpc>
                  <a:spcPts val="6719"/>
                </a:lnSpc>
              </a:pPr>
              <a:endPara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12118218" y="4342981"/>
              <a:ext cx="5007591" cy="4677925"/>
            </a:xfrm>
            <a:custGeom>
              <a:avLst/>
              <a:gdLst/>
              <a:ahLst/>
              <a:cxnLst/>
              <a:rect l="l" t="t" r="r" b="b"/>
              <a:pathLst>
                <a:path w="5007591" h="4677925">
                  <a:moveTo>
                    <a:pt x="0" y="0"/>
                  </a:moveTo>
                  <a:lnTo>
                    <a:pt x="5007592" y="0"/>
                  </a:lnTo>
                  <a:lnTo>
                    <a:pt x="5007592" y="4677925"/>
                  </a:lnTo>
                  <a:lnTo>
                    <a:pt x="0" y="46779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035B77A-5CDB-72AE-108E-687D85BD2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881802" y="4603242"/>
            <a:ext cx="8393501" cy="511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56"/>
              </a:lnSpc>
            </a:pPr>
            <a:r>
              <a:rPr lang="en-US" sz="4800" spc="-96" dirty="0">
                <a:solidFill>
                  <a:srgbClr val="093FB4"/>
                </a:solidFill>
                <a:latin typeface="Klein"/>
                <a:ea typeface="Klein"/>
                <a:cs typeface="Klein"/>
                <a:sym typeface="Klein"/>
              </a:rPr>
              <a:t>Tun-net-ko </a:t>
            </a:r>
            <a:r>
              <a:rPr lang="en-US" sz="4800" spc="-96" dirty="0" err="1">
                <a:solidFill>
                  <a:srgbClr val="093FB4"/>
                </a:solidFill>
                <a:latin typeface="Klein"/>
                <a:ea typeface="Klein"/>
                <a:cs typeface="Klein"/>
                <a:sym typeface="Klein"/>
              </a:rPr>
              <a:t>nä-mä</a:t>
            </a:r>
            <a:r>
              <a:rPr lang="en-US" sz="4800" spc="-96" dirty="0">
                <a:solidFill>
                  <a:srgbClr val="093FB4"/>
                </a:solidFill>
                <a:latin typeface="Klein"/>
                <a:ea typeface="Klein"/>
                <a:cs typeface="Klein"/>
                <a:sym typeface="Klein"/>
              </a:rPr>
              <a:t> e-</a:t>
            </a:r>
            <a:r>
              <a:rPr lang="en-US" sz="4800" spc="-96" dirty="0" err="1">
                <a:solidFill>
                  <a:srgbClr val="093FB4"/>
                </a:solidFill>
                <a:latin typeface="Klein"/>
                <a:ea typeface="Klein"/>
                <a:cs typeface="Klein"/>
                <a:sym typeface="Klein"/>
              </a:rPr>
              <a:t>läi</a:t>
            </a:r>
            <a:r>
              <a:rPr lang="en-US" sz="4800" spc="-96" dirty="0">
                <a:solidFill>
                  <a:srgbClr val="093FB4"/>
                </a:solidFill>
                <a:latin typeface="Klein"/>
                <a:ea typeface="Klein"/>
                <a:cs typeface="Klein"/>
                <a:sym typeface="Klein"/>
              </a:rPr>
              <a:t>-met?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010523" y="4704588"/>
            <a:ext cx="1458647" cy="1535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68"/>
              </a:lnSpc>
            </a:pPr>
            <a:r>
              <a:rPr lang="en-US" sz="14400">
                <a:solidFill>
                  <a:srgbClr val="093FB4"/>
                </a:solidFill>
                <a:latin typeface="Pagkaki Full"/>
                <a:ea typeface="Pagkaki Full"/>
                <a:cs typeface="Pagkaki Full"/>
                <a:sym typeface="Pagkaki Full"/>
              </a:rPr>
              <a:t>1.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BC37DF-2088-BFCE-DFE8-AC0EF44CDA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B0B9611-FADA-14BA-7B3B-C51DFE1628E0}"/>
              </a:ext>
            </a:extLst>
          </p:cNvPr>
          <p:cNvGrpSpPr/>
          <p:nvPr/>
        </p:nvGrpSpPr>
        <p:grpSpPr>
          <a:xfrm>
            <a:off x="18011" y="0"/>
            <a:ext cx="18288000" cy="10287000"/>
            <a:chOff x="152400" y="152400"/>
            <a:chExt cx="18288000" cy="10287000"/>
          </a:xfrm>
        </p:grpSpPr>
        <p:sp>
          <p:nvSpPr>
            <p:cNvPr id="7" name="Freeform 2">
              <a:extLst>
                <a:ext uri="{FF2B5EF4-FFF2-40B4-BE49-F238E27FC236}">
                  <a16:creationId xmlns:a16="http://schemas.microsoft.com/office/drawing/2014/main" id="{48E00B0B-8DBF-8AF8-CE9F-AF01FAE45D58}"/>
                </a:ext>
              </a:extLst>
            </p:cNvPr>
            <p:cNvSpPr/>
            <p:nvPr/>
          </p:nvSpPr>
          <p:spPr>
            <a:xfrm>
              <a:off x="152400" y="15240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C76CD27F-9F6E-7589-DA71-098ACFCDB511}"/>
                </a:ext>
              </a:extLst>
            </p:cNvPr>
            <p:cNvSpPr txBox="1"/>
            <p:nvPr/>
          </p:nvSpPr>
          <p:spPr>
            <a:xfrm>
              <a:off x="6034202" y="4755642"/>
              <a:ext cx="8393501" cy="5116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456"/>
                </a:lnSpc>
              </a:pPr>
              <a:r>
                <a:rPr lang="en-US" sz="4800" spc="-96" dirty="0">
                  <a:solidFill>
                    <a:srgbClr val="093FB4"/>
                  </a:solidFill>
                  <a:latin typeface="Klein"/>
                  <a:ea typeface="Klein"/>
                  <a:cs typeface="Klein"/>
                  <a:sym typeface="Klein"/>
                </a:rPr>
                <a:t>Tun-net-ko </a:t>
              </a:r>
              <a:r>
                <a:rPr lang="en-US" sz="4800" spc="-96" dirty="0" err="1">
                  <a:solidFill>
                    <a:srgbClr val="093FB4"/>
                  </a:solidFill>
                  <a:latin typeface="Klein"/>
                  <a:ea typeface="Klein"/>
                  <a:cs typeface="Klein"/>
                  <a:sym typeface="Klein"/>
                </a:rPr>
                <a:t>nä-mä</a:t>
              </a:r>
              <a:r>
                <a:rPr lang="en-US" sz="4800" spc="-96" dirty="0">
                  <a:solidFill>
                    <a:srgbClr val="093FB4"/>
                  </a:solidFill>
                  <a:latin typeface="Klein"/>
                  <a:ea typeface="Klein"/>
                  <a:cs typeface="Klein"/>
                  <a:sym typeface="Klein"/>
                </a:rPr>
                <a:t> e-</a:t>
              </a:r>
              <a:r>
                <a:rPr lang="en-US" sz="4800" spc="-96" dirty="0" err="1">
                  <a:solidFill>
                    <a:srgbClr val="093FB4"/>
                  </a:solidFill>
                  <a:latin typeface="Klein"/>
                  <a:ea typeface="Klein"/>
                  <a:cs typeface="Klein"/>
                  <a:sym typeface="Klein"/>
                </a:rPr>
                <a:t>läi</a:t>
              </a:r>
              <a:r>
                <a:rPr lang="en-US" sz="4800" spc="-96" dirty="0">
                  <a:solidFill>
                    <a:srgbClr val="093FB4"/>
                  </a:solidFill>
                  <a:latin typeface="Klein"/>
                  <a:ea typeface="Klein"/>
                  <a:cs typeface="Klein"/>
                  <a:sym typeface="Klein"/>
                </a:rPr>
                <a:t>-met?</a:t>
              </a:r>
            </a:p>
          </p:txBody>
        </p:sp>
        <p:sp>
          <p:nvSpPr>
            <p:cNvPr id="9" name="TextBox 4">
              <a:extLst>
                <a:ext uri="{FF2B5EF4-FFF2-40B4-BE49-F238E27FC236}">
                  <a16:creationId xmlns:a16="http://schemas.microsoft.com/office/drawing/2014/main" id="{60595A20-10DD-BD97-91CF-F14761E5B471}"/>
                </a:ext>
              </a:extLst>
            </p:cNvPr>
            <p:cNvSpPr txBox="1"/>
            <p:nvPr/>
          </p:nvSpPr>
          <p:spPr>
            <a:xfrm>
              <a:off x="4162923" y="4856988"/>
              <a:ext cx="1458647" cy="15350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368"/>
                </a:lnSpc>
              </a:pPr>
              <a:r>
                <a:rPr lang="en-US" sz="14400">
                  <a:solidFill>
                    <a:srgbClr val="093FB4"/>
                  </a:solidFill>
                  <a:latin typeface="Pagkaki Full"/>
                  <a:ea typeface="Pagkaki Full"/>
                  <a:cs typeface="Pagkaki Full"/>
                  <a:sym typeface="Pagkaki Full"/>
                </a:rPr>
                <a:t>1.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B7DF220-F1F1-670A-BD63-6B0042D63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96517" y="4191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C8C17C0-86EC-062D-F25E-6E3E1FC639FD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5453360" y="3245921"/>
              <a:ext cx="6919026" cy="5656304"/>
            </a:xfrm>
            <a:custGeom>
              <a:avLst/>
              <a:gdLst/>
              <a:ahLst/>
              <a:cxnLst/>
              <a:rect l="l" t="t" r="r" b="b"/>
              <a:pathLst>
                <a:path w="6919026" h="5656304">
                  <a:moveTo>
                    <a:pt x="0" y="0"/>
                  </a:moveTo>
                  <a:lnTo>
                    <a:pt x="6919026" y="0"/>
                  </a:lnTo>
                  <a:lnTo>
                    <a:pt x="6919026" y="5656303"/>
                  </a:lnTo>
                  <a:lnTo>
                    <a:pt x="0" y="5656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28700" y="942975"/>
              <a:ext cx="8849320" cy="16592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Kel-le tä-mä on vaa-ral-li-nen?</a:t>
              </a:r>
            </a:p>
            <a:p>
              <a:pPr algn="l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Mik-si?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1EB0855-6F4C-23F7-76C8-AC779CC62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561ACFC-108A-2DE0-F1E4-A6989706FE05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1875171" y="1482090"/>
              <a:ext cx="9447163" cy="25279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Mo-nil-le e-läi-mil-le.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E-si-mer-kik-si kil-pi-kon-nil-le ja hyl-keil-le.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Kun e-läin jää kiin-ni, se ei pää-se irti.</a:t>
              </a:r>
            </a:p>
            <a:p>
              <a:pPr algn="l">
                <a:lnSpc>
                  <a:spcPts val="5040"/>
                </a:lnSpc>
              </a:pPr>
              <a:endPara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5332778" y="4466270"/>
              <a:ext cx="6797206" cy="4792030"/>
            </a:xfrm>
            <a:custGeom>
              <a:avLst/>
              <a:gdLst/>
              <a:ahLst/>
              <a:cxnLst/>
              <a:rect l="l" t="t" r="r" b="b"/>
              <a:pathLst>
                <a:path w="6797206" h="4792030">
                  <a:moveTo>
                    <a:pt x="0" y="0"/>
                  </a:moveTo>
                  <a:lnTo>
                    <a:pt x="6797205" y="0"/>
                  </a:lnTo>
                  <a:lnTo>
                    <a:pt x="6797205" y="4792030"/>
                  </a:lnTo>
                  <a:lnTo>
                    <a:pt x="0" y="47920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E6F2FA3-32C5-004C-B74F-988579F0C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990F362-0F16-A12C-3504-98F38F025E72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5692570" y="3195700"/>
              <a:ext cx="6662198" cy="6062600"/>
            </a:xfrm>
            <a:custGeom>
              <a:avLst/>
              <a:gdLst/>
              <a:ahLst/>
              <a:cxnLst/>
              <a:rect l="l" t="t" r="r" b="b"/>
              <a:pathLst>
                <a:path w="6662198" h="6062600">
                  <a:moveTo>
                    <a:pt x="0" y="0"/>
                  </a:moveTo>
                  <a:lnTo>
                    <a:pt x="6662198" y="0"/>
                  </a:lnTo>
                  <a:lnTo>
                    <a:pt x="6662198" y="6062600"/>
                  </a:lnTo>
                  <a:lnTo>
                    <a:pt x="0" y="6062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28700" y="942975"/>
              <a:ext cx="8849320" cy="16592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Kel-le tä-mä on vaa-ral-li-nen?</a:t>
              </a:r>
            </a:p>
            <a:p>
              <a:pPr algn="l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Mik-si?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9E930D5-6537-3B61-F939-14521D5A7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BB5AAC0-D790-3845-2936-2D1384720B9D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1875171" y="1310640"/>
              <a:ext cx="9182844" cy="31661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Mo-nil-le e-läi-mil-le.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E-si-mer-kik-si kil-pi-kon-nil-le ja va-lail-le.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E-läin voi jää-dä sii-hen kiin-ni.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I-so e-läin voi va-hin-gos-sa syö-dä sen.</a:t>
              </a:r>
            </a:p>
            <a:p>
              <a:pPr algn="l">
                <a:lnSpc>
                  <a:spcPts val="5040"/>
                </a:lnSpc>
              </a:pPr>
              <a:endPara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493539" y="3996095"/>
              <a:ext cx="8650461" cy="6055323"/>
            </a:xfrm>
            <a:custGeom>
              <a:avLst/>
              <a:gdLst/>
              <a:ahLst/>
              <a:cxnLst/>
              <a:rect l="l" t="t" r="r" b="b"/>
              <a:pathLst>
                <a:path w="8650461" h="6055323">
                  <a:moveTo>
                    <a:pt x="0" y="0"/>
                  </a:moveTo>
                  <a:lnTo>
                    <a:pt x="8650461" y="0"/>
                  </a:lnTo>
                  <a:lnTo>
                    <a:pt x="8650461" y="6055323"/>
                  </a:lnTo>
                  <a:lnTo>
                    <a:pt x="0" y="60553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5" name="Freeform 5"/>
            <p:cNvSpPr/>
            <p:nvPr/>
          </p:nvSpPr>
          <p:spPr>
            <a:xfrm>
              <a:off x="11987808" y="3877406"/>
              <a:ext cx="4036822" cy="2532188"/>
            </a:xfrm>
            <a:custGeom>
              <a:avLst/>
              <a:gdLst/>
              <a:ahLst/>
              <a:cxnLst/>
              <a:rect l="l" t="t" r="r" b="b"/>
              <a:pathLst>
                <a:path w="4036822" h="2532188">
                  <a:moveTo>
                    <a:pt x="0" y="0"/>
                  </a:moveTo>
                  <a:lnTo>
                    <a:pt x="4036822" y="0"/>
                  </a:lnTo>
                  <a:lnTo>
                    <a:pt x="4036822" y="2532188"/>
                  </a:lnTo>
                  <a:lnTo>
                    <a:pt x="0" y="2532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EF4DA97-4A14-F631-528B-BDA090937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26D3DC5-01DB-9637-50A7-13E4FB01A1D7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4378561" y="3867737"/>
              <a:ext cx="9937025" cy="3788491"/>
            </a:xfrm>
            <a:custGeom>
              <a:avLst/>
              <a:gdLst/>
              <a:ahLst/>
              <a:cxnLst/>
              <a:rect l="l" t="t" r="r" b="b"/>
              <a:pathLst>
                <a:path w="9937025" h="3788491">
                  <a:moveTo>
                    <a:pt x="0" y="0"/>
                  </a:moveTo>
                  <a:lnTo>
                    <a:pt x="9937025" y="0"/>
                  </a:lnTo>
                  <a:lnTo>
                    <a:pt x="9937025" y="3788491"/>
                  </a:lnTo>
                  <a:lnTo>
                    <a:pt x="0" y="3788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28700" y="942975"/>
              <a:ext cx="8849320" cy="16592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Kel-le tä-mä on vaa-ral-li-nen?</a:t>
              </a:r>
            </a:p>
            <a:p>
              <a:pPr algn="l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Mik-si?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347CF2B-FBD2-D051-A7BB-4BBDAF9BD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0B76447-CA2C-4991-8D3B-237991625085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9229725" y="3409950"/>
              <a:ext cx="7741725" cy="6057900"/>
            </a:xfrm>
            <a:custGeom>
              <a:avLst/>
              <a:gdLst/>
              <a:ahLst/>
              <a:cxnLst/>
              <a:rect l="l" t="t" r="r" b="b"/>
              <a:pathLst>
                <a:path w="7741725" h="6057900">
                  <a:moveTo>
                    <a:pt x="0" y="0"/>
                  </a:moveTo>
                  <a:lnTo>
                    <a:pt x="7741725" y="0"/>
                  </a:lnTo>
                  <a:lnTo>
                    <a:pt x="7741725" y="6057900"/>
                  </a:lnTo>
                  <a:lnTo>
                    <a:pt x="0" y="6057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875171" y="1310640"/>
              <a:ext cx="8106594" cy="31661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Mo-nil-le e-läi-mil-le.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E-si-mer-kik-si hyl-keil-le ja ra-vuil-le.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E-läin ei pää-se ir-ti ver-kos-ta ei-kä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pää-se pin-nal-le hen-git-tä-mään.</a:t>
              </a:r>
            </a:p>
            <a:p>
              <a:pPr algn="l">
                <a:lnSpc>
                  <a:spcPts val="5040"/>
                </a:lnSpc>
              </a:pPr>
              <a:endPara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EE6B811-06EC-ADBF-0F04-05E24002B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7149556-F8E2-C5AB-BB35-76CDB708E7D2}"/>
              </a:ext>
            </a:extLst>
          </p:cNvPr>
          <p:cNvGrpSpPr/>
          <p:nvPr/>
        </p:nvGrpSpPr>
        <p:grpSpPr>
          <a:xfrm>
            <a:off x="-291258" y="0"/>
            <a:ext cx="18870516" cy="14844477"/>
            <a:chOff x="-291258" y="0"/>
            <a:chExt cx="18870516" cy="14844477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-291258" y="2602230"/>
              <a:ext cx="18870516" cy="12242247"/>
            </a:xfrm>
            <a:custGeom>
              <a:avLst/>
              <a:gdLst/>
              <a:ahLst/>
              <a:cxnLst/>
              <a:rect l="l" t="t" r="r" b="b"/>
              <a:pathLst>
                <a:path w="18870516" h="12242247">
                  <a:moveTo>
                    <a:pt x="0" y="0"/>
                  </a:moveTo>
                  <a:lnTo>
                    <a:pt x="18870516" y="0"/>
                  </a:lnTo>
                  <a:lnTo>
                    <a:pt x="18870516" y="12242247"/>
                  </a:lnTo>
                  <a:lnTo>
                    <a:pt x="0" y="12242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28700" y="942975"/>
              <a:ext cx="8849320" cy="16592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Kel-le tä-mä on vaa-ral-li-nen?</a:t>
              </a:r>
            </a:p>
            <a:p>
              <a:pPr algn="l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Mik-si?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FCF54EC-DE12-9BD1-EE4E-E15649C13B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1581A9E-9CB6-A5A0-6EFE-9EC9D1712A80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11423393" y="3422393"/>
              <a:ext cx="5835907" cy="5835907"/>
            </a:xfrm>
            <a:custGeom>
              <a:avLst/>
              <a:gdLst/>
              <a:ahLst/>
              <a:cxnLst/>
              <a:rect l="l" t="t" r="r" b="b"/>
              <a:pathLst>
                <a:path w="5835907" h="5835907">
                  <a:moveTo>
                    <a:pt x="0" y="0"/>
                  </a:moveTo>
                  <a:lnTo>
                    <a:pt x="5835907" y="0"/>
                  </a:lnTo>
                  <a:lnTo>
                    <a:pt x="5835907" y="5835907"/>
                  </a:lnTo>
                  <a:lnTo>
                    <a:pt x="0" y="58359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875171" y="1310640"/>
              <a:ext cx="8773418" cy="25279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Mo-nil-le e-läi-mil-le.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E-si-mer-kik-si ka-loil-le.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E-läin ei löy-dä ros-kan se-as-ta ruo-kaa.</a:t>
              </a:r>
            </a:p>
            <a:p>
              <a:pPr algn="l">
                <a:lnSpc>
                  <a:spcPts val="5040"/>
                </a:lnSpc>
              </a:pPr>
              <a:endPara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B3EE001-E7C0-EA4E-9BCF-5542D703C5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E935A-AF98-F9F4-F8A2-BB0A6D69FD7F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9029700" y="1028700"/>
              <a:ext cx="8229600" cy="8229600"/>
            </a:xfrm>
            <a:custGeom>
              <a:avLst/>
              <a:gdLst/>
              <a:ahLst/>
              <a:cxnLst/>
              <a:rect l="l" t="t" r="r" b="b"/>
              <a:pathLst>
                <a:path w="8229600" h="8229600">
                  <a:moveTo>
                    <a:pt x="0" y="0"/>
                  </a:moveTo>
                  <a:lnTo>
                    <a:pt x="8229600" y="0"/>
                  </a:lnTo>
                  <a:lnTo>
                    <a:pt x="8229600" y="8229600"/>
                  </a:lnTo>
                  <a:lnTo>
                    <a:pt x="0" y="822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494171" y="1310640"/>
              <a:ext cx="6592531" cy="76333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Ros-kaa </a:t>
              </a:r>
              <a:r>
                <a:rPr lang="en-US" sz="36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pää-tyy</a:t>
              </a: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me-</a:t>
              </a:r>
              <a:r>
                <a:rPr lang="en-US" sz="36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reen</a:t>
              </a:r>
              <a:endParaRPr lang="en-US" sz="36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kau-</a:t>
              </a:r>
              <a:r>
                <a:rPr lang="en-US" sz="36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kaa</a:t>
              </a: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.</a:t>
              </a:r>
            </a:p>
            <a:p>
              <a:pPr algn="l">
                <a:lnSpc>
                  <a:spcPts val="5040"/>
                </a:lnSpc>
              </a:pPr>
              <a:endParaRPr lang="en-US" sz="36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Mi-ten </a:t>
              </a:r>
              <a:r>
                <a:rPr lang="en-US" sz="36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si</a:t>
              </a: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-nun </a:t>
              </a:r>
              <a:r>
                <a:rPr lang="en-US" sz="36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pu</a:t>
              </a: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-dot-ta-ma-</a:t>
              </a:r>
              <a:r>
                <a:rPr lang="en-US" sz="36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si</a:t>
              </a:r>
              <a:endParaRPr lang="en-US" sz="36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36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kark</a:t>
              </a: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-ki-pa-pe-</a:t>
              </a:r>
              <a:r>
                <a:rPr lang="en-US" sz="36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ri</a:t>
              </a: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voi</a:t>
              </a: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pää</a:t>
              </a: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-ty-</a:t>
              </a:r>
              <a:r>
                <a:rPr lang="en-US" sz="36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ä</a:t>
              </a:r>
              <a:endParaRPr lang="en-US" sz="36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me-</a:t>
              </a:r>
              <a:r>
                <a:rPr lang="en-US" sz="36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reen</a:t>
              </a: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?</a:t>
              </a:r>
            </a:p>
            <a:p>
              <a:pPr algn="l">
                <a:lnSpc>
                  <a:spcPts val="5040"/>
                </a:lnSpc>
              </a:pPr>
              <a:endParaRPr lang="en-US" sz="36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Mie-</a:t>
              </a:r>
              <a:r>
                <a:rPr lang="en-US" sz="36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ti</a:t>
              </a: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seu</a:t>
              </a: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-</a:t>
              </a:r>
              <a:r>
                <a:rPr lang="en-US" sz="36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raa</a:t>
              </a: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-vi-a:</a:t>
              </a:r>
            </a:p>
            <a:p>
              <a:pPr marL="777240" lvl="1" indent="-388620" algn="l">
                <a:lnSpc>
                  <a:spcPts val="5040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tuu</a:t>
              </a: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-li</a:t>
              </a:r>
            </a:p>
            <a:p>
              <a:pPr marL="777240" lvl="1" indent="-388620" algn="l">
                <a:lnSpc>
                  <a:spcPts val="5040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sa</a:t>
              </a: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-de</a:t>
              </a:r>
            </a:p>
            <a:p>
              <a:pPr marL="777240" lvl="1" indent="-388620" algn="l">
                <a:lnSpc>
                  <a:spcPts val="5040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o-</a:t>
              </a:r>
              <a:r>
                <a:rPr lang="en-US" sz="36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jat</a:t>
              </a: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, </a:t>
              </a:r>
              <a:r>
                <a:rPr lang="en-US" sz="36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pu</a:t>
              </a:r>
              <a:r>
                <a:rPr lang="en-US" sz="36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-rot ja jo-et</a:t>
              </a:r>
            </a:p>
            <a:p>
              <a:pPr algn="l">
                <a:lnSpc>
                  <a:spcPts val="5040"/>
                </a:lnSpc>
              </a:pPr>
              <a:endParaRPr lang="en-US" sz="36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6B07902-4F20-4537-5749-5DAA8A49A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CE34AA3-58B8-2F47-F356-1D9989F75E08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5364571" y="1284430"/>
              <a:ext cx="7219873" cy="5857122"/>
            </a:xfrm>
            <a:custGeom>
              <a:avLst/>
              <a:gdLst/>
              <a:ahLst/>
              <a:cxnLst/>
              <a:rect l="l" t="t" r="r" b="b"/>
              <a:pathLst>
                <a:path w="7219873" h="5857122">
                  <a:moveTo>
                    <a:pt x="0" y="0"/>
                  </a:moveTo>
                  <a:lnTo>
                    <a:pt x="7219872" y="0"/>
                  </a:lnTo>
                  <a:lnTo>
                    <a:pt x="7219872" y="5857121"/>
                  </a:lnTo>
                  <a:lnTo>
                    <a:pt x="0" y="58571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316125" y="7870484"/>
              <a:ext cx="15316764" cy="17589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959"/>
                </a:lnSpc>
              </a:pPr>
              <a:r>
                <a:rPr lang="en-US" sz="6399">
                  <a:solidFill>
                    <a:srgbClr val="000000"/>
                  </a:solidFill>
                  <a:latin typeface="Pagkaki Full"/>
                  <a:ea typeface="Pagkaki Full"/>
                  <a:cs typeface="Pagkaki Full"/>
                  <a:sym typeface="Pagkaki Full"/>
                </a:rPr>
                <a:t>PI-DE-TÄÄN ME-RI PUH-TAA-NA!</a:t>
              </a:r>
            </a:p>
            <a:p>
              <a:pPr algn="l">
                <a:lnSpc>
                  <a:spcPts val="5040"/>
                </a:lnSpc>
              </a:pPr>
              <a:endParaRPr lang="en-US" sz="6399">
                <a:solidFill>
                  <a:srgbClr val="000000"/>
                </a:solidFill>
                <a:latin typeface="Pagkaki Full"/>
                <a:ea typeface="Pagkaki Full"/>
                <a:cs typeface="Pagkaki Full"/>
                <a:sym typeface="Pagkaki Full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FCD32BB-5CDC-3B1A-AA5F-7B628E4DDD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222" b="-9222"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3161273" y="1112917"/>
            <a:ext cx="11984940" cy="7984966"/>
          </a:xfrm>
          <a:custGeom>
            <a:avLst/>
            <a:gdLst/>
            <a:ahLst/>
            <a:cxnLst/>
            <a:rect l="l" t="t" r="r" b="b"/>
            <a:pathLst>
              <a:path w="11984940" h="7984966">
                <a:moveTo>
                  <a:pt x="0" y="0"/>
                </a:moveTo>
                <a:lnTo>
                  <a:pt x="11984940" y="0"/>
                </a:lnTo>
                <a:lnTo>
                  <a:pt x="11984940" y="7984966"/>
                </a:lnTo>
                <a:lnTo>
                  <a:pt x="0" y="79849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10743827" y="9391650"/>
            <a:ext cx="6515473" cy="347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04"/>
              </a:lnSpc>
            </a:pPr>
            <a:r>
              <a:rPr lang="en-US" sz="3200" spc="-64">
                <a:solidFill>
                  <a:srgbClr val="093FB4"/>
                </a:solidFill>
                <a:latin typeface="Klein"/>
                <a:ea typeface="Klein"/>
                <a:cs typeface="Klein"/>
                <a:sym typeface="Klein"/>
              </a:rPr>
              <a:t>Kuva: Pixnio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75C90A-81AD-3A37-149E-649F8E9CA6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117" y="266700"/>
            <a:ext cx="3200400" cy="81676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FC209AF-1071-E914-1033-D429A3EF4DB7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3657600" y="1028700"/>
              <a:ext cx="10972800" cy="8229600"/>
            </a:xfrm>
            <a:custGeom>
              <a:avLst/>
              <a:gdLst/>
              <a:ahLst/>
              <a:cxnLst/>
              <a:rect l="l" t="t" r="r" b="b"/>
              <a:pathLst>
                <a:path w="10972800" h="8229600">
                  <a:moveTo>
                    <a:pt x="0" y="0"/>
                  </a:moveTo>
                  <a:lnTo>
                    <a:pt x="10972800" y="0"/>
                  </a:lnTo>
                  <a:lnTo>
                    <a:pt x="10972800" y="8229600"/>
                  </a:lnTo>
                  <a:lnTo>
                    <a:pt x="0" y="822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743827" y="9391650"/>
              <a:ext cx="6515473" cy="3474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304"/>
                </a:lnSpc>
              </a:pPr>
              <a:r>
                <a:rPr lang="en-US" sz="3200" spc="-64">
                  <a:solidFill>
                    <a:srgbClr val="093FB4"/>
                  </a:solidFill>
                  <a:latin typeface="Klein"/>
                  <a:ea typeface="Klein"/>
                  <a:cs typeface="Klein"/>
                  <a:sym typeface="Klein"/>
                </a:rPr>
                <a:t>Kuva: Pixnio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52FD1AB-B482-1B8F-E780-E67D9FAB8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95C1E0C-7ECE-ADD6-4AD0-5F0AAA4A420D}"/>
              </a:ext>
            </a:extLst>
          </p:cNvPr>
          <p:cNvGrpSpPr/>
          <p:nvPr/>
        </p:nvGrpSpPr>
        <p:grpSpPr>
          <a:xfrm>
            <a:off x="-10493" y="20089"/>
            <a:ext cx="18288000" cy="10287000"/>
            <a:chOff x="-10493" y="20089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-10493" y="20089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3286611" y="1028700"/>
              <a:ext cx="11693793" cy="7790990"/>
            </a:xfrm>
            <a:custGeom>
              <a:avLst/>
              <a:gdLst/>
              <a:ahLst/>
              <a:cxnLst/>
              <a:rect l="l" t="t" r="r" b="b"/>
              <a:pathLst>
                <a:path w="11693793" h="7790990">
                  <a:moveTo>
                    <a:pt x="0" y="0"/>
                  </a:moveTo>
                  <a:lnTo>
                    <a:pt x="11693793" y="0"/>
                  </a:lnTo>
                  <a:lnTo>
                    <a:pt x="11693793" y="7790990"/>
                  </a:lnTo>
                  <a:lnTo>
                    <a:pt x="0" y="77909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743827" y="9391650"/>
              <a:ext cx="6515473" cy="3474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304"/>
                </a:lnSpc>
              </a:pPr>
              <a:r>
                <a:rPr lang="en-US" sz="3200" spc="-64">
                  <a:solidFill>
                    <a:srgbClr val="093FB4"/>
                  </a:solidFill>
                  <a:latin typeface="Klein"/>
                  <a:ea typeface="Klein"/>
                  <a:cs typeface="Klein"/>
                  <a:sym typeface="Klein"/>
                </a:rPr>
                <a:t>Kuva: Pixnio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E64FF1D-571E-2FA3-B375-EE5A96906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9CC0F81-71FD-6BB4-2385-EF3D5A308469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3934898" y="762000"/>
              <a:ext cx="10343065" cy="7951231"/>
            </a:xfrm>
            <a:custGeom>
              <a:avLst/>
              <a:gdLst/>
              <a:ahLst/>
              <a:cxnLst/>
              <a:rect l="l" t="t" r="r" b="b"/>
              <a:pathLst>
                <a:path w="10343065" h="7951231">
                  <a:moveTo>
                    <a:pt x="0" y="0"/>
                  </a:moveTo>
                  <a:lnTo>
                    <a:pt x="10343065" y="0"/>
                  </a:lnTo>
                  <a:lnTo>
                    <a:pt x="10343065" y="7951231"/>
                  </a:lnTo>
                  <a:lnTo>
                    <a:pt x="0" y="79512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9287483" y="9124950"/>
              <a:ext cx="8115300" cy="3474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304"/>
                </a:lnSpc>
              </a:pPr>
              <a:r>
                <a:rPr lang="en-US" sz="3200" spc="-64">
                  <a:solidFill>
                    <a:srgbClr val="093FB4"/>
                  </a:solidFill>
                  <a:latin typeface="Klein"/>
                  <a:ea typeface="Klein"/>
                  <a:cs typeface="Klein"/>
                  <a:sym typeface="Klein"/>
                </a:rPr>
                <a:t>Kuva: G.H. Ford / Wikimedia Commons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D200546-135C-5EA3-FC3D-FC8FF74D5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59000" y="1905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EA66922-8411-B60A-5B7A-C4C4153C9FD8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3791352" y="1630825"/>
              <a:ext cx="10705296" cy="7025351"/>
            </a:xfrm>
            <a:custGeom>
              <a:avLst/>
              <a:gdLst/>
              <a:ahLst/>
              <a:cxnLst/>
              <a:rect l="l" t="t" r="r" b="b"/>
              <a:pathLst>
                <a:path w="10705296" h="7025351">
                  <a:moveTo>
                    <a:pt x="0" y="0"/>
                  </a:moveTo>
                  <a:lnTo>
                    <a:pt x="10705296" y="0"/>
                  </a:lnTo>
                  <a:lnTo>
                    <a:pt x="10705296" y="7025350"/>
                  </a:lnTo>
                  <a:lnTo>
                    <a:pt x="0" y="70253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9144000" y="9391650"/>
              <a:ext cx="8115300" cy="3474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304"/>
                </a:lnSpc>
              </a:pPr>
              <a:r>
                <a:rPr lang="en-US" sz="3200" spc="-64">
                  <a:solidFill>
                    <a:srgbClr val="093FB4"/>
                  </a:solidFill>
                  <a:latin typeface="Klein"/>
                  <a:ea typeface="Klein"/>
                  <a:cs typeface="Klein"/>
                  <a:sym typeface="Klein"/>
                </a:rPr>
                <a:t>Kuva: Alexis Fifis / Wikimedia Commons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70377B5-D28D-674D-03E7-500D5B7749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74E101E-89D9-242E-97C3-A731E1788BFF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2415389" y="1358656"/>
              <a:ext cx="13457222" cy="7569687"/>
            </a:xfrm>
            <a:custGeom>
              <a:avLst/>
              <a:gdLst/>
              <a:ahLst/>
              <a:cxnLst/>
              <a:rect l="l" t="t" r="r" b="b"/>
              <a:pathLst>
                <a:path w="13457222" h="7569687">
                  <a:moveTo>
                    <a:pt x="0" y="0"/>
                  </a:moveTo>
                  <a:lnTo>
                    <a:pt x="13457222" y="0"/>
                  </a:lnTo>
                  <a:lnTo>
                    <a:pt x="13457222" y="7569688"/>
                  </a:lnTo>
                  <a:lnTo>
                    <a:pt x="0" y="75696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743827" y="9391650"/>
              <a:ext cx="6515473" cy="3474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304"/>
                </a:lnSpc>
              </a:pPr>
              <a:r>
                <a:rPr lang="en-US" sz="3200" spc="-64">
                  <a:solidFill>
                    <a:srgbClr val="093FB4"/>
                  </a:solidFill>
                  <a:latin typeface="Klein"/>
                  <a:ea typeface="Klein"/>
                  <a:cs typeface="Klein"/>
                  <a:sym typeface="Klein"/>
                </a:rPr>
                <a:t>Kuva: Wikimedia Commons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E3C5FB3-606A-23D0-4922-113A39294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BE42621-E3DD-6437-D180-A22B1CCC936B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9222" b="-9222"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3" name="Freeform 3"/>
            <p:cNvSpPr/>
            <p:nvPr/>
          </p:nvSpPr>
          <p:spPr>
            <a:xfrm>
              <a:off x="3857646" y="1619264"/>
              <a:ext cx="10572708" cy="7048472"/>
            </a:xfrm>
            <a:custGeom>
              <a:avLst/>
              <a:gdLst/>
              <a:ahLst/>
              <a:cxnLst/>
              <a:rect l="l" t="t" r="r" b="b"/>
              <a:pathLst>
                <a:path w="10572708" h="7048472">
                  <a:moveTo>
                    <a:pt x="0" y="0"/>
                  </a:moveTo>
                  <a:lnTo>
                    <a:pt x="10572708" y="0"/>
                  </a:lnTo>
                  <a:lnTo>
                    <a:pt x="10572708" y="7048472"/>
                  </a:lnTo>
                  <a:lnTo>
                    <a:pt x="0" y="7048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8949890" y="9391650"/>
              <a:ext cx="8309410" cy="3474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304"/>
                </a:lnSpc>
              </a:pPr>
              <a:r>
                <a:rPr lang="en-US" sz="3200" spc="-64">
                  <a:solidFill>
                    <a:srgbClr val="093FB4"/>
                  </a:solidFill>
                  <a:latin typeface="Klein"/>
                  <a:ea typeface="Klein"/>
                  <a:cs typeface="Klein"/>
                  <a:sym typeface="Klein"/>
                </a:rPr>
                <a:t>Kuva: Laika ac / Wikimedia Commons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75EA874-6659-B2EB-F118-0190E9CE3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4117" y="266700"/>
              <a:ext cx="3200400" cy="816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516</Words>
  <Application>Microsoft Macintosh PowerPoint</Application>
  <PresentationFormat>Custom</PresentationFormat>
  <Paragraphs>140</Paragraphs>
  <Slides>29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Pagkaki Full</vt:lpstr>
      <vt:lpstr>Canva Sans</vt:lpstr>
      <vt:lpstr>Calibri</vt:lpstr>
      <vt:lpstr>Klein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Syvän-meren-tutkimus</dc:title>
  <cp:lastModifiedBy>Saara Konttinen</cp:lastModifiedBy>
  <cp:revision>3</cp:revision>
  <dcterms:created xsi:type="dcterms:W3CDTF">2006-08-16T00:00:00Z</dcterms:created>
  <dcterms:modified xsi:type="dcterms:W3CDTF">2026-06-23T11:43:27Z</dcterms:modified>
  <dc:identifier>DAHLgsyp7gI</dc:identifier>
</cp:coreProperties>
</file>