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6858000" cy="9144000"/>
  <p:embeddedFontLst>
    <p:embeddedFont>
      <p:font typeface="Black Mango Bold" panose="02020A03060303060403" pitchFamily="18" charset="77"/>
      <p:regular r:id="rId18"/>
      <p:bold r:id="rId19"/>
    </p:embeddedFont>
    <p:embeddedFont>
      <p:font typeface="Hello Paris" pitchFamily="2" charset="0"/>
      <p:regular r:id="rId20"/>
    </p:embeddedFont>
    <p:embeddedFont>
      <p:font typeface="Inter" panose="02000503000000020004" pitchFamily="2" charset="0"/>
      <p:regular r:id="rId21"/>
    </p:embeddedFont>
    <p:embeddedFont>
      <p:font typeface="Inter Italics" panose="02000503000000020004" pitchFamily="2" charset="0"/>
      <p:regular r:id="rId22"/>
      <p: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77" autoAdjust="0"/>
  </p:normalViewPr>
  <p:slideViewPr>
    <p:cSldViewPr>
      <p:cViewPr varScale="1">
        <p:scale>
          <a:sx n="77" d="100"/>
          <a:sy n="77" d="100"/>
        </p:scale>
        <p:origin x="632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DF8">
                <a:alpha val="100000"/>
              </a:srgbClr>
            </a:gs>
            <a:gs pos="100000">
              <a:srgbClr val="FFF9EE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64229" y="6525529"/>
            <a:ext cx="18816458" cy="10372572"/>
          </a:xfrm>
          <a:custGeom>
            <a:avLst/>
            <a:gdLst/>
            <a:ahLst/>
            <a:cxnLst/>
            <a:rect l="l" t="t" r="r" b="b"/>
            <a:pathLst>
              <a:path w="18816458" h="10372572">
                <a:moveTo>
                  <a:pt x="0" y="0"/>
                </a:moveTo>
                <a:lnTo>
                  <a:pt x="18816458" y="0"/>
                </a:lnTo>
                <a:lnTo>
                  <a:pt x="18816458" y="10372572"/>
                </a:lnTo>
                <a:lnTo>
                  <a:pt x="0" y="103725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8508420" y="-356334"/>
            <a:ext cx="12041977" cy="10643334"/>
          </a:xfrm>
          <a:custGeom>
            <a:avLst/>
            <a:gdLst/>
            <a:ahLst/>
            <a:cxnLst/>
            <a:rect l="l" t="t" r="r" b="b"/>
            <a:pathLst>
              <a:path w="12041977" h="10643334">
                <a:moveTo>
                  <a:pt x="0" y="0"/>
                </a:moveTo>
                <a:lnTo>
                  <a:pt x="12041977" y="0"/>
                </a:lnTo>
                <a:lnTo>
                  <a:pt x="12041977" y="10643334"/>
                </a:lnTo>
                <a:lnTo>
                  <a:pt x="0" y="106433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Freeform 4"/>
          <p:cNvSpPr/>
          <p:nvPr/>
        </p:nvSpPr>
        <p:spPr>
          <a:xfrm>
            <a:off x="-320068" y="-899971"/>
            <a:ext cx="4077340" cy="4165865"/>
          </a:xfrm>
          <a:custGeom>
            <a:avLst/>
            <a:gdLst/>
            <a:ahLst/>
            <a:cxnLst/>
            <a:rect l="l" t="t" r="r" b="b"/>
            <a:pathLst>
              <a:path w="4077340" h="4165865">
                <a:moveTo>
                  <a:pt x="0" y="0"/>
                </a:moveTo>
                <a:lnTo>
                  <a:pt x="4077340" y="0"/>
                </a:lnTo>
                <a:lnTo>
                  <a:pt x="4077340" y="4165865"/>
                </a:lnTo>
                <a:lnTo>
                  <a:pt x="0" y="41658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5" name="Freeform 5"/>
          <p:cNvSpPr/>
          <p:nvPr/>
        </p:nvSpPr>
        <p:spPr>
          <a:xfrm rot="-2076562">
            <a:off x="5485223" y="2527689"/>
            <a:ext cx="583162" cy="657252"/>
          </a:xfrm>
          <a:custGeom>
            <a:avLst/>
            <a:gdLst/>
            <a:ahLst/>
            <a:cxnLst/>
            <a:rect l="l" t="t" r="r" b="b"/>
            <a:pathLst>
              <a:path w="583162" h="657252">
                <a:moveTo>
                  <a:pt x="0" y="0"/>
                </a:moveTo>
                <a:lnTo>
                  <a:pt x="583161" y="0"/>
                </a:lnTo>
                <a:lnTo>
                  <a:pt x="583161" y="657252"/>
                </a:lnTo>
                <a:lnTo>
                  <a:pt x="0" y="657252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6" name="Freeform 6"/>
          <p:cNvSpPr/>
          <p:nvPr/>
        </p:nvSpPr>
        <p:spPr>
          <a:xfrm>
            <a:off x="-609867" y="4840321"/>
            <a:ext cx="1219734" cy="1219734"/>
          </a:xfrm>
          <a:custGeom>
            <a:avLst/>
            <a:gdLst/>
            <a:ahLst/>
            <a:cxnLst/>
            <a:rect l="l" t="t" r="r" b="b"/>
            <a:pathLst>
              <a:path w="1219734" h="1219734">
                <a:moveTo>
                  <a:pt x="0" y="0"/>
                </a:moveTo>
                <a:lnTo>
                  <a:pt x="1219734" y="0"/>
                </a:lnTo>
                <a:lnTo>
                  <a:pt x="1219734" y="1219734"/>
                </a:lnTo>
                <a:lnTo>
                  <a:pt x="0" y="121973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7" name="TextBox 7"/>
          <p:cNvSpPr txBox="1"/>
          <p:nvPr/>
        </p:nvSpPr>
        <p:spPr>
          <a:xfrm>
            <a:off x="1028700" y="4108147"/>
            <a:ext cx="13908227" cy="24173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791"/>
              </a:lnSpc>
            </a:pPr>
            <a:r>
              <a:rPr lang="en-US" sz="14136" b="1">
                <a:solidFill>
                  <a:srgbClr val="433023"/>
                </a:solidFill>
                <a:latin typeface="Black Mango Bold"/>
                <a:ea typeface="Black Mango Bold"/>
                <a:cs typeface="Black Mango Bold"/>
                <a:sym typeface="Black Mango Bold"/>
              </a:rPr>
              <a:t>Mitä on pyhä?</a:t>
            </a:r>
          </a:p>
        </p:txBody>
      </p:sp>
      <p:sp>
        <p:nvSpPr>
          <p:cNvPr id="8" name="Freeform 8"/>
          <p:cNvSpPr/>
          <p:nvPr/>
        </p:nvSpPr>
        <p:spPr>
          <a:xfrm rot="957062">
            <a:off x="12633384" y="4046221"/>
            <a:ext cx="583162" cy="657252"/>
          </a:xfrm>
          <a:custGeom>
            <a:avLst/>
            <a:gdLst/>
            <a:ahLst/>
            <a:cxnLst/>
            <a:rect l="l" t="t" r="r" b="b"/>
            <a:pathLst>
              <a:path w="583162" h="657252">
                <a:moveTo>
                  <a:pt x="0" y="0"/>
                </a:moveTo>
                <a:lnTo>
                  <a:pt x="583162" y="0"/>
                </a:lnTo>
                <a:lnTo>
                  <a:pt x="583162" y="657252"/>
                </a:lnTo>
                <a:lnTo>
                  <a:pt x="0" y="657252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9" name="TextBox 9"/>
          <p:cNvSpPr txBox="1"/>
          <p:nvPr/>
        </p:nvSpPr>
        <p:spPr>
          <a:xfrm>
            <a:off x="2191914" y="3305163"/>
            <a:ext cx="11978621" cy="1437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58"/>
              </a:lnSpc>
            </a:pPr>
            <a:r>
              <a:rPr lang="en-US" sz="7541">
                <a:solidFill>
                  <a:srgbClr val="C76B43"/>
                </a:solidFill>
                <a:latin typeface="Hello Paris"/>
                <a:ea typeface="Hello Paris"/>
                <a:cs typeface="Hello Paris"/>
                <a:sym typeface="Hello Paris"/>
              </a:rPr>
              <a:t>näkökulmia japanista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7775539"/>
            <a:ext cx="6098144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Koulukino</a:t>
            </a:r>
          </a:p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Pieni Amélie</a:t>
            </a:r>
          </a:p>
        </p:txBody>
      </p:sp>
      <p:sp>
        <p:nvSpPr>
          <p:cNvPr id="11" name="Freeform 11"/>
          <p:cNvSpPr/>
          <p:nvPr/>
        </p:nvSpPr>
        <p:spPr>
          <a:xfrm>
            <a:off x="5350167" y="-899971"/>
            <a:ext cx="2268506" cy="2675388"/>
          </a:xfrm>
          <a:custGeom>
            <a:avLst/>
            <a:gdLst/>
            <a:ahLst/>
            <a:cxnLst/>
            <a:rect l="l" t="t" r="r" b="b"/>
            <a:pathLst>
              <a:path w="2268506" h="2675388">
                <a:moveTo>
                  <a:pt x="0" y="0"/>
                </a:moveTo>
                <a:lnTo>
                  <a:pt x="2268506" y="0"/>
                </a:lnTo>
                <a:lnTo>
                  <a:pt x="2268506" y="2675388"/>
                </a:lnTo>
                <a:lnTo>
                  <a:pt x="0" y="2675388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12" name="Freeform 12"/>
          <p:cNvSpPr/>
          <p:nvPr/>
        </p:nvSpPr>
        <p:spPr>
          <a:xfrm>
            <a:off x="16467284" y="-533094"/>
            <a:ext cx="3641433" cy="4294564"/>
          </a:xfrm>
          <a:custGeom>
            <a:avLst/>
            <a:gdLst/>
            <a:ahLst/>
            <a:cxnLst/>
            <a:rect l="l" t="t" r="r" b="b"/>
            <a:pathLst>
              <a:path w="3641433" h="4294564">
                <a:moveTo>
                  <a:pt x="0" y="0"/>
                </a:moveTo>
                <a:lnTo>
                  <a:pt x="3641432" y="0"/>
                </a:lnTo>
                <a:lnTo>
                  <a:pt x="3641432" y="4294565"/>
                </a:lnTo>
                <a:lnTo>
                  <a:pt x="0" y="429456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DF8">
                <a:alpha val="100000"/>
              </a:srgbClr>
            </a:gs>
            <a:gs pos="100000">
              <a:srgbClr val="FFF9EE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967940" y="1245197"/>
            <a:ext cx="12352120" cy="8229600"/>
          </a:xfrm>
          <a:custGeom>
            <a:avLst/>
            <a:gdLst/>
            <a:ahLst/>
            <a:cxnLst/>
            <a:rect l="l" t="t" r="r" b="b"/>
            <a:pathLst>
              <a:path w="12352120" h="8229600">
                <a:moveTo>
                  <a:pt x="0" y="0"/>
                </a:moveTo>
                <a:lnTo>
                  <a:pt x="12352120" y="0"/>
                </a:lnTo>
                <a:lnTo>
                  <a:pt x="1235212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14570493" y="0"/>
            <a:ext cx="3913914" cy="3610586"/>
          </a:xfrm>
          <a:custGeom>
            <a:avLst/>
            <a:gdLst/>
            <a:ahLst/>
            <a:cxnLst/>
            <a:rect l="l" t="t" r="r" b="b"/>
            <a:pathLst>
              <a:path w="3913914" h="3610586">
                <a:moveTo>
                  <a:pt x="0" y="0"/>
                </a:moveTo>
                <a:lnTo>
                  <a:pt x="3913914" y="0"/>
                </a:lnTo>
                <a:lnTo>
                  <a:pt x="3913914" y="3610586"/>
                </a:lnTo>
                <a:lnTo>
                  <a:pt x="0" y="361058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Freeform 4"/>
          <p:cNvSpPr/>
          <p:nvPr/>
        </p:nvSpPr>
        <p:spPr>
          <a:xfrm>
            <a:off x="-1651349" y="8178223"/>
            <a:ext cx="5753010" cy="2593148"/>
          </a:xfrm>
          <a:custGeom>
            <a:avLst/>
            <a:gdLst/>
            <a:ahLst/>
            <a:cxnLst/>
            <a:rect l="l" t="t" r="r" b="b"/>
            <a:pathLst>
              <a:path w="5753010" h="2593148">
                <a:moveTo>
                  <a:pt x="0" y="0"/>
                </a:moveTo>
                <a:lnTo>
                  <a:pt x="5753010" y="0"/>
                </a:lnTo>
                <a:lnTo>
                  <a:pt x="5753010" y="2593148"/>
                </a:lnTo>
                <a:lnTo>
                  <a:pt x="0" y="25931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5" name="TextBox 5"/>
          <p:cNvSpPr txBox="1"/>
          <p:nvPr/>
        </p:nvSpPr>
        <p:spPr>
          <a:xfrm>
            <a:off x="3488983" y="8470259"/>
            <a:ext cx="11310033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gradFill>
                  <a:gsLst>
                    <a:gs pos="0">
                      <a:srgbClr val="FFFDF8">
                        <a:alpha val="100000"/>
                      </a:srgbClr>
                    </a:gs>
                    <a:gs pos="100000">
                      <a:srgbClr val="FFF9EE">
                        <a:alpha val="100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latin typeface="Inter"/>
                <a:ea typeface="Inter"/>
                <a:cs typeface="Inter"/>
                <a:sym typeface="Inter"/>
              </a:rPr>
              <a:t>Pyhä paikka voi olla myös vedessä.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DF8">
                <a:alpha val="100000"/>
              </a:srgbClr>
            </a:gs>
            <a:gs pos="100000">
              <a:srgbClr val="FFF9EE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93251" y="1028700"/>
            <a:ext cx="14501498" cy="8229600"/>
          </a:xfrm>
          <a:custGeom>
            <a:avLst/>
            <a:gdLst/>
            <a:ahLst/>
            <a:cxnLst/>
            <a:rect l="l" t="t" r="r" b="b"/>
            <a:pathLst>
              <a:path w="14501498" h="8229600">
                <a:moveTo>
                  <a:pt x="0" y="0"/>
                </a:moveTo>
                <a:lnTo>
                  <a:pt x="14501498" y="0"/>
                </a:lnTo>
                <a:lnTo>
                  <a:pt x="1450149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14570493" y="0"/>
            <a:ext cx="3913914" cy="3610586"/>
          </a:xfrm>
          <a:custGeom>
            <a:avLst/>
            <a:gdLst/>
            <a:ahLst/>
            <a:cxnLst/>
            <a:rect l="l" t="t" r="r" b="b"/>
            <a:pathLst>
              <a:path w="3913914" h="3610586">
                <a:moveTo>
                  <a:pt x="0" y="0"/>
                </a:moveTo>
                <a:lnTo>
                  <a:pt x="3913914" y="0"/>
                </a:lnTo>
                <a:lnTo>
                  <a:pt x="3913914" y="3610586"/>
                </a:lnTo>
                <a:lnTo>
                  <a:pt x="0" y="361058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Freeform 4"/>
          <p:cNvSpPr/>
          <p:nvPr/>
        </p:nvSpPr>
        <p:spPr>
          <a:xfrm>
            <a:off x="-1651349" y="8178223"/>
            <a:ext cx="5753010" cy="2593148"/>
          </a:xfrm>
          <a:custGeom>
            <a:avLst/>
            <a:gdLst/>
            <a:ahLst/>
            <a:cxnLst/>
            <a:rect l="l" t="t" r="r" b="b"/>
            <a:pathLst>
              <a:path w="5753010" h="2593148">
                <a:moveTo>
                  <a:pt x="0" y="0"/>
                </a:moveTo>
                <a:lnTo>
                  <a:pt x="5753010" y="0"/>
                </a:lnTo>
                <a:lnTo>
                  <a:pt x="5753010" y="2593148"/>
                </a:lnTo>
                <a:lnTo>
                  <a:pt x="0" y="25931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5" name="TextBox 5"/>
          <p:cNvSpPr txBox="1"/>
          <p:nvPr/>
        </p:nvSpPr>
        <p:spPr>
          <a:xfrm>
            <a:off x="4447881" y="9436697"/>
            <a:ext cx="1145018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Kunnioitusta osoitetaan kumartamalla.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DF8">
                <a:alpha val="100000"/>
              </a:srgbClr>
            </a:gs>
            <a:gs pos="100000">
              <a:srgbClr val="FFF9EE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5864251"/>
            <a:ext cx="16230600" cy="7259505"/>
          </a:xfrm>
          <a:custGeom>
            <a:avLst/>
            <a:gdLst/>
            <a:ahLst/>
            <a:cxnLst/>
            <a:rect l="l" t="t" r="r" b="b"/>
            <a:pathLst>
              <a:path w="16230600" h="7259505">
                <a:moveTo>
                  <a:pt x="0" y="0"/>
                </a:moveTo>
                <a:lnTo>
                  <a:pt x="16230600" y="0"/>
                </a:lnTo>
                <a:lnTo>
                  <a:pt x="16230600" y="7259504"/>
                </a:lnTo>
                <a:lnTo>
                  <a:pt x="0" y="72595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16594074" y="2387561"/>
            <a:ext cx="3387852" cy="3995502"/>
          </a:xfrm>
          <a:custGeom>
            <a:avLst/>
            <a:gdLst/>
            <a:ahLst/>
            <a:cxnLst/>
            <a:rect l="l" t="t" r="r" b="b"/>
            <a:pathLst>
              <a:path w="3387852" h="3995502">
                <a:moveTo>
                  <a:pt x="0" y="0"/>
                </a:moveTo>
                <a:lnTo>
                  <a:pt x="3387852" y="0"/>
                </a:lnTo>
                <a:lnTo>
                  <a:pt x="3387852" y="3995501"/>
                </a:lnTo>
                <a:lnTo>
                  <a:pt x="0" y="399550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Freeform 4"/>
          <p:cNvSpPr/>
          <p:nvPr/>
        </p:nvSpPr>
        <p:spPr>
          <a:xfrm>
            <a:off x="-1693926" y="-698384"/>
            <a:ext cx="3387852" cy="3995502"/>
          </a:xfrm>
          <a:custGeom>
            <a:avLst/>
            <a:gdLst/>
            <a:ahLst/>
            <a:cxnLst/>
            <a:rect l="l" t="t" r="r" b="b"/>
            <a:pathLst>
              <a:path w="3387852" h="3995502">
                <a:moveTo>
                  <a:pt x="0" y="0"/>
                </a:moveTo>
                <a:lnTo>
                  <a:pt x="3387852" y="0"/>
                </a:lnTo>
                <a:lnTo>
                  <a:pt x="3387852" y="3995502"/>
                </a:lnTo>
                <a:lnTo>
                  <a:pt x="0" y="399550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5" name="TextBox 5"/>
          <p:cNvSpPr txBox="1"/>
          <p:nvPr/>
        </p:nvSpPr>
        <p:spPr>
          <a:xfrm>
            <a:off x="4661113" y="866775"/>
            <a:ext cx="8965774" cy="142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26"/>
              </a:lnSpc>
            </a:pPr>
            <a:r>
              <a:rPr lang="en-US" sz="8304" b="1">
                <a:solidFill>
                  <a:srgbClr val="433023"/>
                </a:solidFill>
                <a:latin typeface="Black Mango Bold"/>
                <a:ea typeface="Black Mango Bold"/>
                <a:cs typeface="Black Mango Bold"/>
                <a:sym typeface="Black Mango Bold"/>
              </a:rPr>
              <a:t>Pohdi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183434" y="3040406"/>
            <a:ext cx="3023353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Mitä tarkoittaa </a:t>
            </a:r>
            <a:r>
              <a:rPr lang="en-US" sz="3200" i="1">
                <a:solidFill>
                  <a:srgbClr val="433023"/>
                </a:solidFill>
                <a:latin typeface="Inter Italics"/>
                <a:ea typeface="Inter Italics"/>
                <a:cs typeface="Inter Italics"/>
                <a:sym typeface="Inter Italics"/>
              </a:rPr>
              <a:t>pyhä</a:t>
            </a:r>
            <a:r>
              <a:rPr lang="en-US" sz="3200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815847" y="3040406"/>
            <a:ext cx="3023353" cy="2785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Millaisia paikkoja ihmiset pitävät pyhinä?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448800" y="3040406"/>
            <a:ext cx="3146638" cy="2223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Tarvitseeko pyhän paikan liittyä uskontoon?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081213" y="3040406"/>
            <a:ext cx="3331686" cy="3347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Voiko esimerkiksi metsä, koti tai muistopaikka tuntua pyhältä?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DF8">
                <a:alpha val="100000"/>
              </a:srgbClr>
            </a:gs>
            <a:gs pos="100000">
              <a:srgbClr val="FFF9EE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5143500"/>
            <a:ext cx="19483617" cy="9035528"/>
          </a:xfrm>
          <a:custGeom>
            <a:avLst/>
            <a:gdLst/>
            <a:ahLst/>
            <a:cxnLst/>
            <a:rect l="l" t="t" r="r" b="b"/>
            <a:pathLst>
              <a:path w="19483617" h="9035528">
                <a:moveTo>
                  <a:pt x="0" y="0"/>
                </a:moveTo>
                <a:lnTo>
                  <a:pt x="19483617" y="0"/>
                </a:lnTo>
                <a:lnTo>
                  <a:pt x="19483617" y="9035528"/>
                </a:lnTo>
                <a:lnTo>
                  <a:pt x="0" y="90355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15537881" y="-218649"/>
            <a:ext cx="4657546" cy="2494698"/>
          </a:xfrm>
          <a:custGeom>
            <a:avLst/>
            <a:gdLst/>
            <a:ahLst/>
            <a:cxnLst/>
            <a:rect l="l" t="t" r="r" b="b"/>
            <a:pathLst>
              <a:path w="4657546" h="2494698">
                <a:moveTo>
                  <a:pt x="0" y="0"/>
                </a:moveTo>
                <a:lnTo>
                  <a:pt x="4657546" y="0"/>
                </a:lnTo>
                <a:lnTo>
                  <a:pt x="4657546" y="2494698"/>
                </a:lnTo>
                <a:lnTo>
                  <a:pt x="0" y="2494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Freeform 4"/>
          <p:cNvSpPr/>
          <p:nvPr/>
        </p:nvSpPr>
        <p:spPr>
          <a:xfrm>
            <a:off x="7473303" y="-1014380"/>
            <a:ext cx="2268506" cy="2675388"/>
          </a:xfrm>
          <a:custGeom>
            <a:avLst/>
            <a:gdLst/>
            <a:ahLst/>
            <a:cxnLst/>
            <a:rect l="l" t="t" r="r" b="b"/>
            <a:pathLst>
              <a:path w="2268506" h="2675388">
                <a:moveTo>
                  <a:pt x="0" y="0"/>
                </a:moveTo>
                <a:lnTo>
                  <a:pt x="2268506" y="0"/>
                </a:lnTo>
                <a:lnTo>
                  <a:pt x="2268506" y="2675388"/>
                </a:lnTo>
                <a:lnTo>
                  <a:pt x="0" y="267538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5" name="TextBox 5"/>
          <p:cNvSpPr txBox="1"/>
          <p:nvPr/>
        </p:nvSpPr>
        <p:spPr>
          <a:xfrm>
            <a:off x="2463302" y="2799035"/>
            <a:ext cx="9717140" cy="95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 b="1">
                <a:solidFill>
                  <a:srgbClr val="433023"/>
                </a:solidFill>
                <a:latin typeface="Black Mango Bold"/>
                <a:ea typeface="Black Mango Bold"/>
                <a:cs typeface="Black Mango Bold"/>
                <a:sym typeface="Black Mango Bold"/>
              </a:rPr>
              <a:t>Kami - henkiä kaikkialla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2709183"/>
            <a:ext cx="966503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59"/>
              </a:lnSpc>
            </a:pPr>
            <a:r>
              <a:rPr lang="en-US" sz="6399" b="1">
                <a:solidFill>
                  <a:srgbClr val="433023"/>
                </a:solidFill>
                <a:latin typeface="Black Mango Bold"/>
                <a:ea typeface="Black Mango Bold"/>
                <a:cs typeface="Black Mango Bold"/>
                <a:sym typeface="Black Mango Bold"/>
              </a:rPr>
              <a:t>3.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DF8">
                <a:alpha val="100000"/>
              </a:srgbClr>
            </a:gs>
            <a:gs pos="100000">
              <a:srgbClr val="FFF9EE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0994" y="2792655"/>
            <a:ext cx="18769989" cy="9948094"/>
          </a:xfrm>
          <a:custGeom>
            <a:avLst/>
            <a:gdLst/>
            <a:ahLst/>
            <a:cxnLst/>
            <a:rect l="l" t="t" r="r" b="b"/>
            <a:pathLst>
              <a:path w="18769989" h="9948094">
                <a:moveTo>
                  <a:pt x="0" y="0"/>
                </a:moveTo>
                <a:lnTo>
                  <a:pt x="18769988" y="0"/>
                </a:lnTo>
                <a:lnTo>
                  <a:pt x="18769988" y="9948094"/>
                </a:lnTo>
                <a:lnTo>
                  <a:pt x="0" y="99480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grpSp>
        <p:nvGrpSpPr>
          <p:cNvPr id="3" name="Group 3"/>
          <p:cNvGrpSpPr/>
          <p:nvPr/>
        </p:nvGrpSpPr>
        <p:grpSpPr>
          <a:xfrm>
            <a:off x="1764687" y="2907499"/>
            <a:ext cx="14758625" cy="6350801"/>
            <a:chOff x="0" y="0"/>
            <a:chExt cx="3887045" cy="167263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87045" cy="1672639"/>
            </a:xfrm>
            <a:custGeom>
              <a:avLst/>
              <a:gdLst/>
              <a:ahLst/>
              <a:cxnLst/>
              <a:rect l="l" t="t" r="r" b="b"/>
              <a:pathLst>
                <a:path w="3887045" h="1672639">
                  <a:moveTo>
                    <a:pt x="26753" y="0"/>
                  </a:moveTo>
                  <a:lnTo>
                    <a:pt x="3860292" y="0"/>
                  </a:lnTo>
                  <a:cubicBezTo>
                    <a:pt x="3867388" y="0"/>
                    <a:pt x="3874192" y="2819"/>
                    <a:pt x="3879209" y="7836"/>
                  </a:cubicBezTo>
                  <a:cubicBezTo>
                    <a:pt x="3884227" y="12853"/>
                    <a:pt x="3887045" y="19658"/>
                    <a:pt x="3887045" y="26753"/>
                  </a:cubicBezTo>
                  <a:lnTo>
                    <a:pt x="3887045" y="1645886"/>
                  </a:lnTo>
                  <a:cubicBezTo>
                    <a:pt x="3887045" y="1660661"/>
                    <a:pt x="3875068" y="1672639"/>
                    <a:pt x="3860292" y="1672639"/>
                  </a:cubicBezTo>
                  <a:lnTo>
                    <a:pt x="26753" y="1672639"/>
                  </a:lnTo>
                  <a:cubicBezTo>
                    <a:pt x="19658" y="1672639"/>
                    <a:pt x="12853" y="1669820"/>
                    <a:pt x="7836" y="1664803"/>
                  </a:cubicBezTo>
                  <a:cubicBezTo>
                    <a:pt x="2819" y="1659786"/>
                    <a:pt x="0" y="1652981"/>
                    <a:pt x="0" y="1645886"/>
                  </a:cubicBezTo>
                  <a:lnTo>
                    <a:pt x="0" y="26753"/>
                  </a:lnTo>
                  <a:cubicBezTo>
                    <a:pt x="0" y="19658"/>
                    <a:pt x="2819" y="12853"/>
                    <a:pt x="7836" y="7836"/>
                  </a:cubicBezTo>
                  <a:cubicBezTo>
                    <a:pt x="12853" y="2819"/>
                    <a:pt x="19658" y="0"/>
                    <a:pt x="2675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DF8">
                    <a:alpha val="100000"/>
                  </a:srgbClr>
                </a:gs>
                <a:gs pos="100000">
                  <a:srgbClr val="FFF9EE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  <a:ln w="19050" cap="rnd">
              <a:solidFill>
                <a:srgbClr val="433023"/>
              </a:solidFill>
              <a:prstDash val="solid"/>
              <a:round/>
            </a:ln>
          </p:spPr>
          <p:txBody>
            <a:bodyPr/>
            <a:lstStyle/>
            <a:p>
              <a:endParaRPr lang="en-FI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887045" cy="17107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571810" y="857250"/>
            <a:ext cx="10757404" cy="1517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23"/>
              </a:lnSpc>
            </a:pPr>
            <a:r>
              <a:rPr lang="en-US" sz="8874" b="1">
                <a:solidFill>
                  <a:srgbClr val="433023"/>
                </a:solidFill>
                <a:latin typeface="Black Mango Bold"/>
                <a:ea typeface="Black Mango Bold"/>
                <a:cs typeface="Black Mango Bold"/>
                <a:sym typeface="Black Mango Bold"/>
              </a:rPr>
              <a:t>Kami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134623" y="3772859"/>
            <a:ext cx="12018754" cy="445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Japanilaisessa uskonnossa eli shintolaisuudessa luonnossa ajatellaan olevan kami-henkiä. 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Kami voi liittyä esimerkiksi vuoreen, jokeen, puuhun tai paikkaan.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Kami ei ole aivan sama asia kuin jumala, vaan pikemminkin erityinen läsnäolo tai voima.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Myös esivanhempi voi olla kami.</a:t>
            </a:r>
          </a:p>
        </p:txBody>
      </p:sp>
      <p:sp>
        <p:nvSpPr>
          <p:cNvPr id="8" name="Freeform 8"/>
          <p:cNvSpPr/>
          <p:nvPr/>
        </p:nvSpPr>
        <p:spPr>
          <a:xfrm>
            <a:off x="16649433" y="1451831"/>
            <a:ext cx="1219734" cy="1219734"/>
          </a:xfrm>
          <a:custGeom>
            <a:avLst/>
            <a:gdLst/>
            <a:ahLst/>
            <a:cxnLst/>
            <a:rect l="l" t="t" r="r" b="b"/>
            <a:pathLst>
              <a:path w="1219734" h="1219734">
                <a:moveTo>
                  <a:pt x="0" y="0"/>
                </a:moveTo>
                <a:lnTo>
                  <a:pt x="1219734" y="0"/>
                </a:lnTo>
                <a:lnTo>
                  <a:pt x="1219734" y="1219734"/>
                </a:lnTo>
                <a:lnTo>
                  <a:pt x="0" y="1219734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9" name="Freeform 9"/>
          <p:cNvSpPr/>
          <p:nvPr/>
        </p:nvSpPr>
        <p:spPr>
          <a:xfrm rot="-3000607">
            <a:off x="1030160" y="1576491"/>
            <a:ext cx="609867" cy="609867"/>
          </a:xfrm>
          <a:custGeom>
            <a:avLst/>
            <a:gdLst/>
            <a:ahLst/>
            <a:cxnLst/>
            <a:rect l="l" t="t" r="r" b="b"/>
            <a:pathLst>
              <a:path w="609867" h="609867">
                <a:moveTo>
                  <a:pt x="0" y="0"/>
                </a:moveTo>
                <a:lnTo>
                  <a:pt x="609867" y="0"/>
                </a:lnTo>
                <a:lnTo>
                  <a:pt x="609867" y="609867"/>
                </a:lnTo>
                <a:lnTo>
                  <a:pt x="0" y="60986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DF8">
                <a:alpha val="100000"/>
              </a:srgbClr>
            </a:gs>
            <a:gs pos="100000">
              <a:srgbClr val="FFF9EE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5864251"/>
            <a:ext cx="16230600" cy="7259505"/>
          </a:xfrm>
          <a:custGeom>
            <a:avLst/>
            <a:gdLst/>
            <a:ahLst/>
            <a:cxnLst/>
            <a:rect l="l" t="t" r="r" b="b"/>
            <a:pathLst>
              <a:path w="16230600" h="7259505">
                <a:moveTo>
                  <a:pt x="0" y="0"/>
                </a:moveTo>
                <a:lnTo>
                  <a:pt x="16230600" y="0"/>
                </a:lnTo>
                <a:lnTo>
                  <a:pt x="16230600" y="7259504"/>
                </a:lnTo>
                <a:lnTo>
                  <a:pt x="0" y="72595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16594074" y="2387561"/>
            <a:ext cx="3387852" cy="3995502"/>
          </a:xfrm>
          <a:custGeom>
            <a:avLst/>
            <a:gdLst/>
            <a:ahLst/>
            <a:cxnLst/>
            <a:rect l="l" t="t" r="r" b="b"/>
            <a:pathLst>
              <a:path w="3387852" h="3995502">
                <a:moveTo>
                  <a:pt x="0" y="0"/>
                </a:moveTo>
                <a:lnTo>
                  <a:pt x="3387852" y="0"/>
                </a:lnTo>
                <a:lnTo>
                  <a:pt x="3387852" y="3995501"/>
                </a:lnTo>
                <a:lnTo>
                  <a:pt x="0" y="399550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Freeform 4"/>
          <p:cNvSpPr/>
          <p:nvPr/>
        </p:nvSpPr>
        <p:spPr>
          <a:xfrm>
            <a:off x="-1693926" y="-698384"/>
            <a:ext cx="3387852" cy="3995502"/>
          </a:xfrm>
          <a:custGeom>
            <a:avLst/>
            <a:gdLst/>
            <a:ahLst/>
            <a:cxnLst/>
            <a:rect l="l" t="t" r="r" b="b"/>
            <a:pathLst>
              <a:path w="3387852" h="3995502">
                <a:moveTo>
                  <a:pt x="0" y="0"/>
                </a:moveTo>
                <a:lnTo>
                  <a:pt x="3387852" y="0"/>
                </a:lnTo>
                <a:lnTo>
                  <a:pt x="3387852" y="3995502"/>
                </a:lnTo>
                <a:lnTo>
                  <a:pt x="0" y="399550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5" name="TextBox 5"/>
          <p:cNvSpPr txBox="1"/>
          <p:nvPr/>
        </p:nvSpPr>
        <p:spPr>
          <a:xfrm>
            <a:off x="4661113" y="804588"/>
            <a:ext cx="8965774" cy="142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26"/>
              </a:lnSpc>
            </a:pPr>
            <a:r>
              <a:rPr lang="en-US" sz="8304" b="1">
                <a:solidFill>
                  <a:srgbClr val="433023"/>
                </a:solidFill>
                <a:latin typeface="Black Mango Bold"/>
                <a:ea typeface="Black Mango Bold"/>
                <a:cs typeface="Black Mango Bold"/>
                <a:sym typeface="Black Mango Bold"/>
              </a:rPr>
              <a:t>Onko se kami?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232007" y="2749748"/>
            <a:ext cx="2936680" cy="1889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>
                <a:solidFill>
                  <a:srgbClr val="433023"/>
                </a:solidFill>
                <a:latin typeface="Black Mango Bold"/>
                <a:ea typeface="Black Mango Bold"/>
                <a:cs typeface="Black Mango Bold"/>
                <a:sym typeface="Black Mango Bold"/>
              </a:rPr>
              <a:t>Amaterasu</a:t>
            </a:r>
          </a:p>
          <a:p>
            <a:pPr algn="ctr">
              <a:lnSpc>
                <a:spcPts val="5040"/>
              </a:lnSpc>
            </a:pPr>
            <a:r>
              <a:rPr lang="en-US" sz="3600" b="1">
                <a:solidFill>
                  <a:srgbClr val="433023"/>
                </a:solidFill>
                <a:latin typeface="Black Mango Bold"/>
                <a:ea typeface="Black Mango Bold"/>
                <a:cs typeface="Black Mango Bold"/>
                <a:sym typeface="Black Mango Bold"/>
              </a:rPr>
              <a:t>eli auringon jumaluus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360706" y="5106233"/>
            <a:ext cx="3023353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Kyllä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815847" y="2736778"/>
            <a:ext cx="3023353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>
                <a:solidFill>
                  <a:srgbClr val="433023"/>
                </a:solidFill>
                <a:latin typeface="Black Mango Bold"/>
                <a:ea typeface="Black Mango Bold"/>
                <a:cs typeface="Black Mango Bold"/>
                <a:sym typeface="Black Mango Bold"/>
              </a:rPr>
              <a:t>Vuoren henki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486900" y="2736778"/>
            <a:ext cx="2985253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>
                <a:solidFill>
                  <a:srgbClr val="433023"/>
                </a:solidFill>
                <a:latin typeface="Black Mango Bold"/>
                <a:ea typeface="Black Mango Bold"/>
                <a:cs typeface="Black Mango Bold"/>
                <a:sym typeface="Black Mango Bold"/>
              </a:rPr>
              <a:t>Tavallinen kivi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960476" y="5048250"/>
            <a:ext cx="3023353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Ei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081753" y="2736778"/>
            <a:ext cx="3022813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>
                <a:solidFill>
                  <a:srgbClr val="433023"/>
                </a:solidFill>
                <a:latin typeface="Black Mango Bold"/>
                <a:ea typeface="Black Mango Bold"/>
                <a:cs typeface="Black Mango Bold"/>
                <a:sym typeface="Black Mango Bold"/>
              </a:rPr>
              <a:t>Hyvin vanha puu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045447" y="5086350"/>
            <a:ext cx="3023353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Joskus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932799" y="5048250"/>
            <a:ext cx="3023353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Kyllä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DF8">
                <a:alpha val="100000"/>
              </a:srgbClr>
            </a:gs>
            <a:gs pos="100000">
              <a:srgbClr val="FFF9EE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28131" y="7336681"/>
            <a:ext cx="20144263" cy="3223082"/>
          </a:xfrm>
          <a:custGeom>
            <a:avLst/>
            <a:gdLst/>
            <a:ahLst/>
            <a:cxnLst/>
            <a:rect l="l" t="t" r="r" b="b"/>
            <a:pathLst>
              <a:path w="20144263" h="3223082">
                <a:moveTo>
                  <a:pt x="0" y="0"/>
                </a:moveTo>
                <a:lnTo>
                  <a:pt x="20144262" y="0"/>
                </a:lnTo>
                <a:lnTo>
                  <a:pt x="20144262" y="3223082"/>
                </a:lnTo>
                <a:lnTo>
                  <a:pt x="0" y="32230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TextBox 3"/>
          <p:cNvSpPr txBox="1"/>
          <p:nvPr/>
        </p:nvSpPr>
        <p:spPr>
          <a:xfrm>
            <a:off x="4876551" y="866775"/>
            <a:ext cx="8534898" cy="142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26"/>
              </a:lnSpc>
            </a:pPr>
            <a:r>
              <a:rPr lang="en-US" sz="8304" b="1">
                <a:solidFill>
                  <a:srgbClr val="433023"/>
                </a:solidFill>
                <a:latin typeface="Black Mango Bold"/>
                <a:ea typeface="Black Mango Bold"/>
                <a:cs typeface="Black Mango Bold"/>
                <a:sym typeface="Black Mango Bold"/>
              </a:rPr>
              <a:t>Tehtävä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526193" y="4300220"/>
            <a:ext cx="13428292" cy="1610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Jos koulusi pihalla olisi kami, missä se asuisi?</a:t>
            </a:r>
          </a:p>
          <a:p>
            <a:pPr algn="ctr">
              <a:lnSpc>
                <a:spcPts val="3500"/>
              </a:lnSpc>
            </a:pPr>
            <a:endParaRPr lang="en-US" sz="4200">
              <a:solidFill>
                <a:srgbClr val="433023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>
              <a:lnSpc>
                <a:spcPts val="3500"/>
              </a:lnSpc>
            </a:pPr>
            <a:endParaRPr lang="en-US" sz="4200">
              <a:solidFill>
                <a:srgbClr val="43302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-494228" y="-802231"/>
            <a:ext cx="2268506" cy="2675388"/>
          </a:xfrm>
          <a:custGeom>
            <a:avLst/>
            <a:gdLst/>
            <a:ahLst/>
            <a:cxnLst/>
            <a:rect l="l" t="t" r="r" b="b"/>
            <a:pathLst>
              <a:path w="2268506" h="2675388">
                <a:moveTo>
                  <a:pt x="0" y="0"/>
                </a:moveTo>
                <a:lnTo>
                  <a:pt x="2268507" y="0"/>
                </a:lnTo>
                <a:lnTo>
                  <a:pt x="2268507" y="2675388"/>
                </a:lnTo>
                <a:lnTo>
                  <a:pt x="0" y="267538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6" name="Freeform 6"/>
          <p:cNvSpPr/>
          <p:nvPr/>
        </p:nvSpPr>
        <p:spPr>
          <a:xfrm>
            <a:off x="17153747" y="956446"/>
            <a:ext cx="2268506" cy="2675388"/>
          </a:xfrm>
          <a:custGeom>
            <a:avLst/>
            <a:gdLst/>
            <a:ahLst/>
            <a:cxnLst/>
            <a:rect l="l" t="t" r="r" b="b"/>
            <a:pathLst>
              <a:path w="2268506" h="2675388">
                <a:moveTo>
                  <a:pt x="0" y="0"/>
                </a:moveTo>
                <a:lnTo>
                  <a:pt x="2268506" y="0"/>
                </a:lnTo>
                <a:lnTo>
                  <a:pt x="2268506" y="2675388"/>
                </a:lnTo>
                <a:lnTo>
                  <a:pt x="0" y="267538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DF8">
                <a:alpha val="100000"/>
              </a:srgbClr>
            </a:gs>
            <a:gs pos="100000">
              <a:srgbClr val="FFF9EE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322136"/>
            <a:ext cx="8618175" cy="1775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497"/>
              </a:lnSpc>
            </a:pPr>
            <a:r>
              <a:rPr lang="en-US" sz="10355" b="1">
                <a:solidFill>
                  <a:srgbClr val="433023"/>
                </a:solidFill>
                <a:latin typeface="Black Mango Bold"/>
                <a:ea typeface="Black Mango Bold"/>
                <a:cs typeface="Black Mango Bold"/>
                <a:sym typeface="Black Mango Bold"/>
              </a:rPr>
              <a:t>Sisältö</a:t>
            </a:r>
          </a:p>
        </p:txBody>
      </p:sp>
      <p:sp>
        <p:nvSpPr>
          <p:cNvPr id="3" name="AutoShape 3"/>
          <p:cNvSpPr/>
          <p:nvPr/>
        </p:nvSpPr>
        <p:spPr>
          <a:xfrm flipV="1">
            <a:off x="1028700" y="4180302"/>
            <a:ext cx="4410683" cy="0"/>
          </a:xfrm>
          <a:prstGeom prst="line">
            <a:avLst/>
          </a:prstGeom>
          <a:ln w="19050" cap="flat">
            <a:solidFill>
              <a:srgbClr val="43302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FI"/>
          </a:p>
        </p:txBody>
      </p:sp>
      <p:sp>
        <p:nvSpPr>
          <p:cNvPr id="4" name="TextBox 4"/>
          <p:cNvSpPr txBox="1"/>
          <p:nvPr/>
        </p:nvSpPr>
        <p:spPr>
          <a:xfrm>
            <a:off x="1028700" y="3450467"/>
            <a:ext cx="935949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858508" y="3450467"/>
            <a:ext cx="3580875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Obon - henkijuhla</a:t>
            </a:r>
          </a:p>
        </p:txBody>
      </p:sp>
      <p:sp>
        <p:nvSpPr>
          <p:cNvPr id="6" name="AutoShape 6"/>
          <p:cNvSpPr/>
          <p:nvPr/>
        </p:nvSpPr>
        <p:spPr>
          <a:xfrm flipV="1">
            <a:off x="1028700" y="5043488"/>
            <a:ext cx="4410683" cy="0"/>
          </a:xfrm>
          <a:prstGeom prst="line">
            <a:avLst/>
          </a:prstGeom>
          <a:ln w="19050" cap="flat">
            <a:solidFill>
              <a:srgbClr val="43302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FI"/>
          </a:p>
        </p:txBody>
      </p:sp>
      <p:sp>
        <p:nvSpPr>
          <p:cNvPr id="7" name="TextBox 7"/>
          <p:cNvSpPr txBox="1"/>
          <p:nvPr/>
        </p:nvSpPr>
        <p:spPr>
          <a:xfrm>
            <a:off x="1028700" y="4313652"/>
            <a:ext cx="935949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2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858508" y="4313652"/>
            <a:ext cx="3580875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Pyhyys</a:t>
            </a:r>
          </a:p>
        </p:txBody>
      </p:sp>
      <p:sp>
        <p:nvSpPr>
          <p:cNvPr id="9" name="AutoShape 9"/>
          <p:cNvSpPr/>
          <p:nvPr/>
        </p:nvSpPr>
        <p:spPr>
          <a:xfrm flipV="1">
            <a:off x="1028700" y="6467157"/>
            <a:ext cx="4410683" cy="0"/>
          </a:xfrm>
          <a:prstGeom prst="line">
            <a:avLst/>
          </a:prstGeom>
          <a:ln w="19050" cap="flat">
            <a:solidFill>
              <a:srgbClr val="43302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FI"/>
          </a:p>
        </p:txBody>
      </p:sp>
      <p:sp>
        <p:nvSpPr>
          <p:cNvPr id="10" name="TextBox 10"/>
          <p:cNvSpPr txBox="1"/>
          <p:nvPr/>
        </p:nvSpPr>
        <p:spPr>
          <a:xfrm>
            <a:off x="1028700" y="5176838"/>
            <a:ext cx="935949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3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858508" y="5176838"/>
            <a:ext cx="3580875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Kami - henkiä kaikkialla</a:t>
            </a:r>
          </a:p>
        </p:txBody>
      </p:sp>
      <p:sp>
        <p:nvSpPr>
          <p:cNvPr id="12" name="Freeform 12"/>
          <p:cNvSpPr/>
          <p:nvPr/>
        </p:nvSpPr>
        <p:spPr>
          <a:xfrm>
            <a:off x="-549100" y="7160383"/>
            <a:ext cx="19386200" cy="10274686"/>
          </a:xfrm>
          <a:custGeom>
            <a:avLst/>
            <a:gdLst/>
            <a:ahLst/>
            <a:cxnLst/>
            <a:rect l="l" t="t" r="r" b="b"/>
            <a:pathLst>
              <a:path w="19386200" h="10274686">
                <a:moveTo>
                  <a:pt x="0" y="0"/>
                </a:moveTo>
                <a:lnTo>
                  <a:pt x="19386200" y="0"/>
                </a:lnTo>
                <a:lnTo>
                  <a:pt x="19386200" y="10274687"/>
                </a:lnTo>
                <a:lnTo>
                  <a:pt x="0" y="102746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13" name="Freeform 13"/>
          <p:cNvSpPr/>
          <p:nvPr/>
        </p:nvSpPr>
        <p:spPr>
          <a:xfrm flipH="1">
            <a:off x="14759760" y="-658248"/>
            <a:ext cx="4077340" cy="4165865"/>
          </a:xfrm>
          <a:custGeom>
            <a:avLst/>
            <a:gdLst/>
            <a:ahLst/>
            <a:cxnLst/>
            <a:rect l="l" t="t" r="r" b="b"/>
            <a:pathLst>
              <a:path w="4077340" h="4165865">
                <a:moveTo>
                  <a:pt x="4077340" y="0"/>
                </a:moveTo>
                <a:lnTo>
                  <a:pt x="0" y="0"/>
                </a:lnTo>
                <a:lnTo>
                  <a:pt x="0" y="4165865"/>
                </a:lnTo>
                <a:lnTo>
                  <a:pt x="4077340" y="4165865"/>
                </a:lnTo>
                <a:lnTo>
                  <a:pt x="407734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DF8">
                <a:alpha val="100000"/>
              </a:srgbClr>
            </a:gs>
            <a:gs pos="100000">
              <a:srgbClr val="FFF9EE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5143500"/>
            <a:ext cx="19483617" cy="9035528"/>
          </a:xfrm>
          <a:custGeom>
            <a:avLst/>
            <a:gdLst/>
            <a:ahLst/>
            <a:cxnLst/>
            <a:rect l="l" t="t" r="r" b="b"/>
            <a:pathLst>
              <a:path w="19483617" h="9035528">
                <a:moveTo>
                  <a:pt x="0" y="0"/>
                </a:moveTo>
                <a:lnTo>
                  <a:pt x="19483617" y="0"/>
                </a:lnTo>
                <a:lnTo>
                  <a:pt x="19483617" y="9035528"/>
                </a:lnTo>
                <a:lnTo>
                  <a:pt x="0" y="90355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15537881" y="-218649"/>
            <a:ext cx="4657546" cy="2494698"/>
          </a:xfrm>
          <a:custGeom>
            <a:avLst/>
            <a:gdLst/>
            <a:ahLst/>
            <a:cxnLst/>
            <a:rect l="l" t="t" r="r" b="b"/>
            <a:pathLst>
              <a:path w="4657546" h="2494698">
                <a:moveTo>
                  <a:pt x="0" y="0"/>
                </a:moveTo>
                <a:lnTo>
                  <a:pt x="4657546" y="0"/>
                </a:lnTo>
                <a:lnTo>
                  <a:pt x="4657546" y="2494698"/>
                </a:lnTo>
                <a:lnTo>
                  <a:pt x="0" y="2494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Freeform 4"/>
          <p:cNvSpPr/>
          <p:nvPr/>
        </p:nvSpPr>
        <p:spPr>
          <a:xfrm>
            <a:off x="7473303" y="-1014380"/>
            <a:ext cx="2268506" cy="2675388"/>
          </a:xfrm>
          <a:custGeom>
            <a:avLst/>
            <a:gdLst/>
            <a:ahLst/>
            <a:cxnLst/>
            <a:rect l="l" t="t" r="r" b="b"/>
            <a:pathLst>
              <a:path w="2268506" h="2675388">
                <a:moveTo>
                  <a:pt x="0" y="0"/>
                </a:moveTo>
                <a:lnTo>
                  <a:pt x="2268506" y="0"/>
                </a:lnTo>
                <a:lnTo>
                  <a:pt x="2268506" y="2675388"/>
                </a:lnTo>
                <a:lnTo>
                  <a:pt x="0" y="267538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5" name="TextBox 5"/>
          <p:cNvSpPr txBox="1"/>
          <p:nvPr/>
        </p:nvSpPr>
        <p:spPr>
          <a:xfrm>
            <a:off x="2463302" y="2799035"/>
            <a:ext cx="7278507" cy="95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 b="1">
                <a:solidFill>
                  <a:srgbClr val="433023"/>
                </a:solidFill>
                <a:latin typeface="Black Mango Bold"/>
                <a:ea typeface="Black Mango Bold"/>
                <a:cs typeface="Black Mango Bold"/>
                <a:sym typeface="Black Mango Bold"/>
              </a:rPr>
              <a:t>Obon - henkijuhla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2709183"/>
            <a:ext cx="966503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59"/>
              </a:lnSpc>
            </a:pPr>
            <a:r>
              <a:rPr lang="en-US" sz="6399" b="1">
                <a:solidFill>
                  <a:srgbClr val="433023"/>
                </a:solidFill>
                <a:latin typeface="Black Mango Bold"/>
                <a:ea typeface="Black Mango Bold"/>
                <a:cs typeface="Black Mango Bold"/>
                <a:sym typeface="Black Mango Bold"/>
              </a:rPr>
              <a:t>1.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DF8">
                <a:alpha val="100000"/>
              </a:srgbClr>
            </a:gs>
            <a:gs pos="100000">
              <a:srgbClr val="FFF9EE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0994" y="2792655"/>
            <a:ext cx="18769989" cy="9948094"/>
          </a:xfrm>
          <a:custGeom>
            <a:avLst/>
            <a:gdLst/>
            <a:ahLst/>
            <a:cxnLst/>
            <a:rect l="l" t="t" r="r" b="b"/>
            <a:pathLst>
              <a:path w="18769989" h="9948094">
                <a:moveTo>
                  <a:pt x="0" y="0"/>
                </a:moveTo>
                <a:lnTo>
                  <a:pt x="18769988" y="0"/>
                </a:lnTo>
                <a:lnTo>
                  <a:pt x="18769988" y="9948094"/>
                </a:lnTo>
                <a:lnTo>
                  <a:pt x="0" y="99480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grpSp>
        <p:nvGrpSpPr>
          <p:cNvPr id="3" name="Group 3"/>
          <p:cNvGrpSpPr/>
          <p:nvPr/>
        </p:nvGrpSpPr>
        <p:grpSpPr>
          <a:xfrm>
            <a:off x="1764687" y="2907499"/>
            <a:ext cx="14758625" cy="6350801"/>
            <a:chOff x="0" y="0"/>
            <a:chExt cx="3887045" cy="167263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87045" cy="1672639"/>
            </a:xfrm>
            <a:custGeom>
              <a:avLst/>
              <a:gdLst/>
              <a:ahLst/>
              <a:cxnLst/>
              <a:rect l="l" t="t" r="r" b="b"/>
              <a:pathLst>
                <a:path w="3887045" h="1672639">
                  <a:moveTo>
                    <a:pt x="26753" y="0"/>
                  </a:moveTo>
                  <a:lnTo>
                    <a:pt x="3860292" y="0"/>
                  </a:lnTo>
                  <a:cubicBezTo>
                    <a:pt x="3867388" y="0"/>
                    <a:pt x="3874192" y="2819"/>
                    <a:pt x="3879209" y="7836"/>
                  </a:cubicBezTo>
                  <a:cubicBezTo>
                    <a:pt x="3884227" y="12853"/>
                    <a:pt x="3887045" y="19658"/>
                    <a:pt x="3887045" y="26753"/>
                  </a:cubicBezTo>
                  <a:lnTo>
                    <a:pt x="3887045" y="1645886"/>
                  </a:lnTo>
                  <a:cubicBezTo>
                    <a:pt x="3887045" y="1660661"/>
                    <a:pt x="3875068" y="1672639"/>
                    <a:pt x="3860292" y="1672639"/>
                  </a:cubicBezTo>
                  <a:lnTo>
                    <a:pt x="26753" y="1672639"/>
                  </a:lnTo>
                  <a:cubicBezTo>
                    <a:pt x="19658" y="1672639"/>
                    <a:pt x="12853" y="1669820"/>
                    <a:pt x="7836" y="1664803"/>
                  </a:cubicBezTo>
                  <a:cubicBezTo>
                    <a:pt x="2819" y="1659786"/>
                    <a:pt x="0" y="1652981"/>
                    <a:pt x="0" y="1645886"/>
                  </a:cubicBezTo>
                  <a:lnTo>
                    <a:pt x="0" y="26753"/>
                  </a:lnTo>
                  <a:cubicBezTo>
                    <a:pt x="0" y="19658"/>
                    <a:pt x="2819" y="12853"/>
                    <a:pt x="7836" y="7836"/>
                  </a:cubicBezTo>
                  <a:cubicBezTo>
                    <a:pt x="12853" y="2819"/>
                    <a:pt x="19658" y="0"/>
                    <a:pt x="2675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DF8">
                    <a:alpha val="100000"/>
                  </a:srgbClr>
                </a:gs>
                <a:gs pos="100000">
                  <a:srgbClr val="FFF9EE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  <a:ln w="19050" cap="rnd">
              <a:solidFill>
                <a:srgbClr val="433023"/>
              </a:solidFill>
              <a:prstDash val="solid"/>
              <a:round/>
            </a:ln>
          </p:spPr>
          <p:txBody>
            <a:bodyPr/>
            <a:lstStyle/>
            <a:p>
              <a:endParaRPr lang="en-FI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887045" cy="17107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571810" y="857250"/>
            <a:ext cx="10757404" cy="1517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23"/>
              </a:lnSpc>
            </a:pPr>
            <a:r>
              <a:rPr lang="en-US" sz="8874" b="1">
                <a:solidFill>
                  <a:srgbClr val="433023"/>
                </a:solidFill>
                <a:latin typeface="Black Mango Bold"/>
                <a:ea typeface="Black Mango Bold"/>
                <a:cs typeface="Black Mango Bold"/>
                <a:sym typeface="Black Mango Bold"/>
              </a:rPr>
              <a:t>Obon - henkijuhla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134623" y="3911376"/>
            <a:ext cx="12018754" cy="4203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Obon on japanilainen juhla, jonka aikana muistellaan kuolleita sukulaisia. </a:t>
            </a: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Monet uskovat, että esivanhempien henget palaavat hetkeksi vierailemaan elävien luona.</a:t>
            </a:r>
          </a:p>
          <a:p>
            <a:pPr marL="863596" lvl="1" indent="-431798" algn="l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Perheet käyvät haudoilla, sytyttävät lyhtyjä ja viettävät aikaa yhdessä.</a:t>
            </a:r>
          </a:p>
        </p:txBody>
      </p:sp>
      <p:sp>
        <p:nvSpPr>
          <p:cNvPr id="8" name="Freeform 8"/>
          <p:cNvSpPr/>
          <p:nvPr/>
        </p:nvSpPr>
        <p:spPr>
          <a:xfrm>
            <a:off x="16649433" y="1451831"/>
            <a:ext cx="1219734" cy="1219734"/>
          </a:xfrm>
          <a:custGeom>
            <a:avLst/>
            <a:gdLst/>
            <a:ahLst/>
            <a:cxnLst/>
            <a:rect l="l" t="t" r="r" b="b"/>
            <a:pathLst>
              <a:path w="1219734" h="1219734">
                <a:moveTo>
                  <a:pt x="0" y="0"/>
                </a:moveTo>
                <a:lnTo>
                  <a:pt x="1219734" y="0"/>
                </a:lnTo>
                <a:lnTo>
                  <a:pt x="1219734" y="1219734"/>
                </a:lnTo>
                <a:lnTo>
                  <a:pt x="0" y="1219734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9" name="Freeform 9"/>
          <p:cNvSpPr/>
          <p:nvPr/>
        </p:nvSpPr>
        <p:spPr>
          <a:xfrm rot="-3000607">
            <a:off x="1030160" y="1576491"/>
            <a:ext cx="609867" cy="609867"/>
          </a:xfrm>
          <a:custGeom>
            <a:avLst/>
            <a:gdLst/>
            <a:ahLst/>
            <a:cxnLst/>
            <a:rect l="l" t="t" r="r" b="b"/>
            <a:pathLst>
              <a:path w="609867" h="609867">
                <a:moveTo>
                  <a:pt x="0" y="0"/>
                </a:moveTo>
                <a:lnTo>
                  <a:pt x="609867" y="0"/>
                </a:lnTo>
                <a:lnTo>
                  <a:pt x="609867" y="609867"/>
                </a:lnTo>
                <a:lnTo>
                  <a:pt x="0" y="60986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DF8">
                <a:alpha val="100000"/>
              </a:srgbClr>
            </a:gs>
            <a:gs pos="100000">
              <a:srgbClr val="FFF9EE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5864251"/>
            <a:ext cx="16230600" cy="7259505"/>
          </a:xfrm>
          <a:custGeom>
            <a:avLst/>
            <a:gdLst/>
            <a:ahLst/>
            <a:cxnLst/>
            <a:rect l="l" t="t" r="r" b="b"/>
            <a:pathLst>
              <a:path w="16230600" h="7259505">
                <a:moveTo>
                  <a:pt x="0" y="0"/>
                </a:moveTo>
                <a:lnTo>
                  <a:pt x="16230600" y="0"/>
                </a:lnTo>
                <a:lnTo>
                  <a:pt x="16230600" y="7259504"/>
                </a:lnTo>
                <a:lnTo>
                  <a:pt x="0" y="72595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16594074" y="2387561"/>
            <a:ext cx="3387852" cy="3995502"/>
          </a:xfrm>
          <a:custGeom>
            <a:avLst/>
            <a:gdLst/>
            <a:ahLst/>
            <a:cxnLst/>
            <a:rect l="l" t="t" r="r" b="b"/>
            <a:pathLst>
              <a:path w="3387852" h="3995502">
                <a:moveTo>
                  <a:pt x="0" y="0"/>
                </a:moveTo>
                <a:lnTo>
                  <a:pt x="3387852" y="0"/>
                </a:lnTo>
                <a:lnTo>
                  <a:pt x="3387852" y="3995501"/>
                </a:lnTo>
                <a:lnTo>
                  <a:pt x="0" y="399550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Freeform 4"/>
          <p:cNvSpPr/>
          <p:nvPr/>
        </p:nvSpPr>
        <p:spPr>
          <a:xfrm>
            <a:off x="-1693926" y="-698384"/>
            <a:ext cx="3387852" cy="3995502"/>
          </a:xfrm>
          <a:custGeom>
            <a:avLst/>
            <a:gdLst/>
            <a:ahLst/>
            <a:cxnLst/>
            <a:rect l="l" t="t" r="r" b="b"/>
            <a:pathLst>
              <a:path w="3387852" h="3995502">
                <a:moveTo>
                  <a:pt x="0" y="0"/>
                </a:moveTo>
                <a:lnTo>
                  <a:pt x="3387852" y="0"/>
                </a:lnTo>
                <a:lnTo>
                  <a:pt x="3387852" y="3995502"/>
                </a:lnTo>
                <a:lnTo>
                  <a:pt x="0" y="399550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5" name="TextBox 5"/>
          <p:cNvSpPr txBox="1"/>
          <p:nvPr/>
        </p:nvSpPr>
        <p:spPr>
          <a:xfrm>
            <a:off x="4661113" y="866775"/>
            <a:ext cx="8965774" cy="142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26"/>
              </a:lnSpc>
            </a:pPr>
            <a:r>
              <a:rPr lang="en-US" sz="8304" b="1">
                <a:solidFill>
                  <a:srgbClr val="433023"/>
                </a:solidFill>
                <a:latin typeface="Black Mango Bold"/>
                <a:ea typeface="Black Mango Bold"/>
                <a:cs typeface="Black Mango Bold"/>
                <a:sym typeface="Black Mango Bold"/>
              </a:rPr>
              <a:t>Pohdi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183434" y="3040406"/>
            <a:ext cx="3023353" cy="2785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Miksi ihmiset muistavat kuolleita läheisiään?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815847" y="3040406"/>
            <a:ext cx="3023353" cy="2785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Voiko ihminen olla tärkeä vielä kuolemansa jälkeen?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448800" y="3040406"/>
            <a:ext cx="3023353" cy="2223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Miten Suomessa muistetaan kuolleita?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081213" y="3040406"/>
            <a:ext cx="3023353" cy="2785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Onko sinulla jokin muisto ihmisestä, jota et enää tapaa?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DF8">
                <a:alpha val="100000"/>
              </a:srgbClr>
            </a:gs>
            <a:gs pos="100000">
              <a:srgbClr val="FFF9EE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5143500"/>
            <a:ext cx="19483617" cy="9035528"/>
          </a:xfrm>
          <a:custGeom>
            <a:avLst/>
            <a:gdLst/>
            <a:ahLst/>
            <a:cxnLst/>
            <a:rect l="l" t="t" r="r" b="b"/>
            <a:pathLst>
              <a:path w="19483617" h="9035528">
                <a:moveTo>
                  <a:pt x="0" y="0"/>
                </a:moveTo>
                <a:lnTo>
                  <a:pt x="19483617" y="0"/>
                </a:lnTo>
                <a:lnTo>
                  <a:pt x="19483617" y="9035528"/>
                </a:lnTo>
                <a:lnTo>
                  <a:pt x="0" y="90355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15537881" y="-218649"/>
            <a:ext cx="4657546" cy="2494698"/>
          </a:xfrm>
          <a:custGeom>
            <a:avLst/>
            <a:gdLst/>
            <a:ahLst/>
            <a:cxnLst/>
            <a:rect l="l" t="t" r="r" b="b"/>
            <a:pathLst>
              <a:path w="4657546" h="2494698">
                <a:moveTo>
                  <a:pt x="0" y="0"/>
                </a:moveTo>
                <a:lnTo>
                  <a:pt x="4657546" y="0"/>
                </a:lnTo>
                <a:lnTo>
                  <a:pt x="4657546" y="2494698"/>
                </a:lnTo>
                <a:lnTo>
                  <a:pt x="0" y="2494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Freeform 4"/>
          <p:cNvSpPr/>
          <p:nvPr/>
        </p:nvSpPr>
        <p:spPr>
          <a:xfrm>
            <a:off x="7473303" y="-1014380"/>
            <a:ext cx="2268506" cy="2675388"/>
          </a:xfrm>
          <a:custGeom>
            <a:avLst/>
            <a:gdLst/>
            <a:ahLst/>
            <a:cxnLst/>
            <a:rect l="l" t="t" r="r" b="b"/>
            <a:pathLst>
              <a:path w="2268506" h="2675388">
                <a:moveTo>
                  <a:pt x="0" y="0"/>
                </a:moveTo>
                <a:lnTo>
                  <a:pt x="2268506" y="0"/>
                </a:lnTo>
                <a:lnTo>
                  <a:pt x="2268506" y="2675388"/>
                </a:lnTo>
                <a:lnTo>
                  <a:pt x="0" y="267538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5" name="TextBox 5"/>
          <p:cNvSpPr txBox="1"/>
          <p:nvPr/>
        </p:nvSpPr>
        <p:spPr>
          <a:xfrm>
            <a:off x="2463302" y="2799035"/>
            <a:ext cx="7278507" cy="95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 b="1">
                <a:solidFill>
                  <a:srgbClr val="433023"/>
                </a:solidFill>
                <a:latin typeface="Black Mango Bold"/>
                <a:ea typeface="Black Mango Bold"/>
                <a:cs typeface="Black Mango Bold"/>
                <a:sym typeface="Black Mango Bold"/>
              </a:rPr>
              <a:t>Pyhyys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2709183"/>
            <a:ext cx="966503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59"/>
              </a:lnSpc>
            </a:pPr>
            <a:r>
              <a:rPr lang="en-US" sz="6399" b="1">
                <a:solidFill>
                  <a:srgbClr val="433023"/>
                </a:solidFill>
                <a:latin typeface="Black Mango Bold"/>
                <a:ea typeface="Black Mango Bold"/>
                <a:cs typeface="Black Mango Bold"/>
                <a:sym typeface="Black Mango Bold"/>
              </a:rPr>
              <a:t>2.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DF8">
                <a:alpha val="100000"/>
              </a:srgbClr>
            </a:gs>
            <a:gs pos="100000">
              <a:srgbClr val="FFF9EE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087120" y="0"/>
            <a:ext cx="5397288" cy="4978998"/>
          </a:xfrm>
          <a:custGeom>
            <a:avLst/>
            <a:gdLst/>
            <a:ahLst/>
            <a:cxnLst/>
            <a:rect l="l" t="t" r="r" b="b"/>
            <a:pathLst>
              <a:path w="5397288" h="4978998">
                <a:moveTo>
                  <a:pt x="0" y="0"/>
                </a:moveTo>
                <a:lnTo>
                  <a:pt x="5397287" y="0"/>
                </a:lnTo>
                <a:lnTo>
                  <a:pt x="5397287" y="4978998"/>
                </a:lnTo>
                <a:lnTo>
                  <a:pt x="0" y="49789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grpSp>
        <p:nvGrpSpPr>
          <p:cNvPr id="3" name="Group 3"/>
          <p:cNvGrpSpPr/>
          <p:nvPr/>
        </p:nvGrpSpPr>
        <p:grpSpPr>
          <a:xfrm>
            <a:off x="10092565" y="1634723"/>
            <a:ext cx="6484828" cy="7017554"/>
            <a:chOff x="0" y="0"/>
            <a:chExt cx="1707938" cy="184824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07938" cy="1848245"/>
            </a:xfrm>
            <a:custGeom>
              <a:avLst/>
              <a:gdLst/>
              <a:ahLst/>
              <a:cxnLst/>
              <a:rect l="l" t="t" r="r" b="b"/>
              <a:pathLst>
                <a:path w="1707938" h="1848245">
                  <a:moveTo>
                    <a:pt x="60886" y="0"/>
                  </a:moveTo>
                  <a:lnTo>
                    <a:pt x="1647052" y="0"/>
                  </a:lnTo>
                  <a:cubicBezTo>
                    <a:pt x="1663200" y="0"/>
                    <a:pt x="1678687" y="6415"/>
                    <a:pt x="1690105" y="17833"/>
                  </a:cubicBezTo>
                  <a:cubicBezTo>
                    <a:pt x="1701524" y="29252"/>
                    <a:pt x="1707938" y="44738"/>
                    <a:pt x="1707938" y="60886"/>
                  </a:cubicBezTo>
                  <a:lnTo>
                    <a:pt x="1707938" y="1787358"/>
                  </a:lnTo>
                  <a:cubicBezTo>
                    <a:pt x="1707938" y="1803506"/>
                    <a:pt x="1701524" y="1818993"/>
                    <a:pt x="1690105" y="1830412"/>
                  </a:cubicBezTo>
                  <a:cubicBezTo>
                    <a:pt x="1678687" y="1841830"/>
                    <a:pt x="1663200" y="1848245"/>
                    <a:pt x="1647052" y="1848245"/>
                  </a:cubicBezTo>
                  <a:lnTo>
                    <a:pt x="60886" y="1848245"/>
                  </a:lnTo>
                  <a:cubicBezTo>
                    <a:pt x="44738" y="1848245"/>
                    <a:pt x="29252" y="1841830"/>
                    <a:pt x="17833" y="1830412"/>
                  </a:cubicBezTo>
                  <a:cubicBezTo>
                    <a:pt x="6415" y="1818993"/>
                    <a:pt x="0" y="1803506"/>
                    <a:pt x="0" y="1787358"/>
                  </a:cubicBezTo>
                  <a:lnTo>
                    <a:pt x="0" y="60886"/>
                  </a:lnTo>
                  <a:cubicBezTo>
                    <a:pt x="0" y="44738"/>
                    <a:pt x="6415" y="29252"/>
                    <a:pt x="17833" y="17833"/>
                  </a:cubicBezTo>
                  <a:cubicBezTo>
                    <a:pt x="29252" y="6415"/>
                    <a:pt x="44738" y="0"/>
                    <a:pt x="6088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DF8">
                    <a:alpha val="100000"/>
                  </a:srgbClr>
                </a:gs>
                <a:gs pos="100000">
                  <a:srgbClr val="FFF9EE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  <a:ln w="19050" cap="rnd">
              <a:solidFill>
                <a:srgbClr val="433023"/>
              </a:solidFill>
              <a:prstDash val="solid"/>
              <a:round/>
            </a:ln>
          </p:spPr>
          <p:txBody>
            <a:bodyPr/>
            <a:lstStyle/>
            <a:p>
              <a:endParaRPr lang="en-FI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707938" cy="18863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5613407" y="7397245"/>
            <a:ext cx="3267032" cy="3337964"/>
          </a:xfrm>
          <a:custGeom>
            <a:avLst/>
            <a:gdLst/>
            <a:ahLst/>
            <a:cxnLst/>
            <a:rect l="l" t="t" r="r" b="b"/>
            <a:pathLst>
              <a:path w="3267032" h="3337964">
                <a:moveTo>
                  <a:pt x="3267033" y="0"/>
                </a:moveTo>
                <a:lnTo>
                  <a:pt x="0" y="0"/>
                </a:lnTo>
                <a:lnTo>
                  <a:pt x="0" y="3337964"/>
                </a:lnTo>
                <a:lnTo>
                  <a:pt x="3267033" y="3337964"/>
                </a:lnTo>
                <a:lnTo>
                  <a:pt x="326703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7" name="Freeform 7"/>
          <p:cNvSpPr/>
          <p:nvPr/>
        </p:nvSpPr>
        <p:spPr>
          <a:xfrm>
            <a:off x="-1188960" y="-732302"/>
            <a:ext cx="6035430" cy="2720448"/>
          </a:xfrm>
          <a:custGeom>
            <a:avLst/>
            <a:gdLst/>
            <a:ahLst/>
            <a:cxnLst/>
            <a:rect l="l" t="t" r="r" b="b"/>
            <a:pathLst>
              <a:path w="6035430" h="2720448">
                <a:moveTo>
                  <a:pt x="0" y="0"/>
                </a:moveTo>
                <a:lnTo>
                  <a:pt x="6035430" y="0"/>
                </a:lnTo>
                <a:lnTo>
                  <a:pt x="6035430" y="2720447"/>
                </a:lnTo>
                <a:lnTo>
                  <a:pt x="0" y="27204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8" name="Freeform 8"/>
          <p:cNvSpPr/>
          <p:nvPr/>
        </p:nvSpPr>
        <p:spPr>
          <a:xfrm>
            <a:off x="10898645" y="2860988"/>
            <a:ext cx="5087174" cy="4756508"/>
          </a:xfrm>
          <a:custGeom>
            <a:avLst/>
            <a:gdLst/>
            <a:ahLst/>
            <a:cxnLst/>
            <a:rect l="l" t="t" r="r" b="b"/>
            <a:pathLst>
              <a:path w="5087174" h="4756508">
                <a:moveTo>
                  <a:pt x="0" y="0"/>
                </a:moveTo>
                <a:lnTo>
                  <a:pt x="5087174" y="0"/>
                </a:lnTo>
                <a:lnTo>
                  <a:pt x="5087174" y="4756508"/>
                </a:lnTo>
                <a:lnTo>
                  <a:pt x="0" y="475650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9" name="TextBox 9"/>
          <p:cNvSpPr txBox="1"/>
          <p:nvPr/>
        </p:nvSpPr>
        <p:spPr>
          <a:xfrm>
            <a:off x="1028700" y="4293906"/>
            <a:ext cx="7635540" cy="3580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Japanissa pyhäkön alueelle saavutaan usein torii-portin kautta. </a:t>
            </a:r>
          </a:p>
          <a:p>
            <a:pPr algn="l">
              <a:lnSpc>
                <a:spcPts val="4759"/>
              </a:lnSpc>
            </a:pPr>
            <a:endParaRPr lang="en-US" sz="3399">
              <a:solidFill>
                <a:srgbClr val="433023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433023"/>
                </a:solidFill>
                <a:latin typeface="Inter"/>
                <a:ea typeface="Inter"/>
                <a:cs typeface="Inter"/>
                <a:sym typeface="Inter"/>
              </a:rPr>
              <a:t>Portti merkitsee siirtymistä tavallisesta paikasta pyhään paikkaan.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2178575"/>
            <a:ext cx="7635540" cy="142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626"/>
              </a:lnSpc>
            </a:pPr>
            <a:r>
              <a:rPr lang="en-US" sz="8304" b="1">
                <a:solidFill>
                  <a:srgbClr val="433023"/>
                </a:solidFill>
                <a:latin typeface="Black Mango Bold"/>
                <a:ea typeface="Black Mango Bold"/>
                <a:cs typeface="Black Mango Bold"/>
                <a:sym typeface="Black Mango Bold"/>
              </a:rPr>
              <a:t>Torii-portti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DF8">
                <a:alpha val="100000"/>
              </a:srgbClr>
            </a:gs>
            <a:gs pos="100000">
              <a:srgbClr val="FFF9EE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977406" y="1226147"/>
            <a:ext cx="12333188" cy="8229600"/>
          </a:xfrm>
          <a:custGeom>
            <a:avLst/>
            <a:gdLst/>
            <a:ahLst/>
            <a:cxnLst/>
            <a:rect l="l" t="t" r="r" b="b"/>
            <a:pathLst>
              <a:path w="12333188" h="8229600">
                <a:moveTo>
                  <a:pt x="0" y="0"/>
                </a:moveTo>
                <a:lnTo>
                  <a:pt x="12333188" y="0"/>
                </a:lnTo>
                <a:lnTo>
                  <a:pt x="1233318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14570493" y="0"/>
            <a:ext cx="3913914" cy="3610586"/>
          </a:xfrm>
          <a:custGeom>
            <a:avLst/>
            <a:gdLst/>
            <a:ahLst/>
            <a:cxnLst/>
            <a:rect l="l" t="t" r="r" b="b"/>
            <a:pathLst>
              <a:path w="3913914" h="3610586">
                <a:moveTo>
                  <a:pt x="0" y="0"/>
                </a:moveTo>
                <a:lnTo>
                  <a:pt x="3913914" y="0"/>
                </a:lnTo>
                <a:lnTo>
                  <a:pt x="3913914" y="3610586"/>
                </a:lnTo>
                <a:lnTo>
                  <a:pt x="0" y="361058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Freeform 4"/>
          <p:cNvSpPr/>
          <p:nvPr/>
        </p:nvSpPr>
        <p:spPr>
          <a:xfrm>
            <a:off x="-1651349" y="8178223"/>
            <a:ext cx="5753010" cy="2593148"/>
          </a:xfrm>
          <a:custGeom>
            <a:avLst/>
            <a:gdLst/>
            <a:ahLst/>
            <a:cxnLst/>
            <a:rect l="l" t="t" r="r" b="b"/>
            <a:pathLst>
              <a:path w="5753010" h="2593148">
                <a:moveTo>
                  <a:pt x="0" y="0"/>
                </a:moveTo>
                <a:lnTo>
                  <a:pt x="5753010" y="0"/>
                </a:lnTo>
                <a:lnTo>
                  <a:pt x="5753010" y="2593148"/>
                </a:lnTo>
                <a:lnTo>
                  <a:pt x="0" y="25931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5" name="TextBox 5"/>
          <p:cNvSpPr txBox="1"/>
          <p:nvPr/>
        </p:nvSpPr>
        <p:spPr>
          <a:xfrm>
            <a:off x="3708058" y="8030210"/>
            <a:ext cx="11310033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gradFill>
                  <a:gsLst>
                    <a:gs pos="0">
                      <a:srgbClr val="FFFDF8">
                        <a:alpha val="100000"/>
                      </a:srgbClr>
                    </a:gs>
                    <a:gs pos="100000">
                      <a:srgbClr val="FFF9EE">
                        <a:alpha val="100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latin typeface="Inter"/>
                <a:ea typeface="Inter"/>
                <a:cs typeface="Inter"/>
                <a:sym typeface="Inter"/>
              </a:rPr>
              <a:t>Usein pyhä paikka on vuorilla, koska siellä elävät kuolleiden henget.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DF8">
                <a:alpha val="100000"/>
              </a:srgbClr>
            </a:gs>
            <a:gs pos="100000">
              <a:srgbClr val="FFF9EE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570493" y="0"/>
            <a:ext cx="3913914" cy="3610586"/>
          </a:xfrm>
          <a:custGeom>
            <a:avLst/>
            <a:gdLst/>
            <a:ahLst/>
            <a:cxnLst/>
            <a:rect l="l" t="t" r="r" b="b"/>
            <a:pathLst>
              <a:path w="3913914" h="3610586">
                <a:moveTo>
                  <a:pt x="0" y="0"/>
                </a:moveTo>
                <a:lnTo>
                  <a:pt x="3913914" y="0"/>
                </a:lnTo>
                <a:lnTo>
                  <a:pt x="3913914" y="3610586"/>
                </a:lnTo>
                <a:lnTo>
                  <a:pt x="0" y="361058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3" name="Freeform 3"/>
          <p:cNvSpPr/>
          <p:nvPr/>
        </p:nvSpPr>
        <p:spPr>
          <a:xfrm>
            <a:off x="-1651349" y="8178223"/>
            <a:ext cx="5753010" cy="2593148"/>
          </a:xfrm>
          <a:custGeom>
            <a:avLst/>
            <a:gdLst/>
            <a:ahLst/>
            <a:cxnLst/>
            <a:rect l="l" t="t" r="r" b="b"/>
            <a:pathLst>
              <a:path w="5753010" h="2593148">
                <a:moveTo>
                  <a:pt x="0" y="0"/>
                </a:moveTo>
                <a:lnTo>
                  <a:pt x="5753010" y="0"/>
                </a:lnTo>
                <a:lnTo>
                  <a:pt x="5753010" y="2593148"/>
                </a:lnTo>
                <a:lnTo>
                  <a:pt x="0" y="25931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4" name="Freeform 4"/>
          <p:cNvSpPr/>
          <p:nvPr/>
        </p:nvSpPr>
        <p:spPr>
          <a:xfrm>
            <a:off x="6398306" y="1245197"/>
            <a:ext cx="5491388" cy="8229600"/>
          </a:xfrm>
          <a:custGeom>
            <a:avLst/>
            <a:gdLst/>
            <a:ahLst/>
            <a:cxnLst/>
            <a:rect l="l" t="t" r="r" b="b"/>
            <a:pathLst>
              <a:path w="5491388" h="8229600">
                <a:moveTo>
                  <a:pt x="0" y="0"/>
                </a:moveTo>
                <a:lnTo>
                  <a:pt x="5491388" y="0"/>
                </a:lnTo>
                <a:lnTo>
                  <a:pt x="549138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FI"/>
          </a:p>
        </p:txBody>
      </p:sp>
      <p:sp>
        <p:nvSpPr>
          <p:cNvPr id="5" name="TextBox 5"/>
          <p:cNvSpPr txBox="1"/>
          <p:nvPr/>
        </p:nvSpPr>
        <p:spPr>
          <a:xfrm>
            <a:off x="12788653" y="7094182"/>
            <a:ext cx="4470647" cy="2380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Kun portteja on paljon, siirrytään koko ajan syvemmälle pyhälle alueelle.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256</Words>
  <Application>Microsoft Macintosh PowerPoint</Application>
  <PresentationFormat>Custom</PresentationFormat>
  <Paragraphs>56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Inter Italics</vt:lpstr>
      <vt:lpstr>Inter</vt:lpstr>
      <vt:lpstr>Calibri</vt:lpstr>
      <vt:lpstr>Black Mango Bold</vt:lpstr>
      <vt:lpstr>Arial</vt:lpstr>
      <vt:lpstr>Hello Paris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pieni amelie - elämänkatsomustiedon diat</dc:title>
  <cp:lastModifiedBy>Saara Konttinen</cp:lastModifiedBy>
  <cp:revision>2</cp:revision>
  <dcterms:created xsi:type="dcterms:W3CDTF">2006-08-16T00:00:00Z</dcterms:created>
  <dcterms:modified xsi:type="dcterms:W3CDTF">2026-08-21T09:21:56Z</dcterms:modified>
  <dc:identifier>DAHMoBd46vg</dc:identifier>
</cp:coreProperties>
</file>