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8288000" cy="10287000"/>
  <p:notesSz cx="6858000" cy="9144000"/>
  <p:embeddedFontLst>
    <p:embeddedFont>
      <p:font typeface="Canva Sans" panose="020B0503030501040103"/>
      <p:regular r:id="rId32"/>
    </p:embeddedFont>
    <p:embeddedFont>
      <p:font typeface="Klein" panose="02000503060000020004"/>
      <p:regular r:id="rId33"/>
    </p:embeddedFont>
    <p:embeddedFont>
      <p:font typeface="Pagkaki Full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577" autoAdjust="0"/>
  </p:normalViewPr>
  <p:slideViewPr>
    <p:cSldViewPr>
      <p:cViewPr varScale="1">
        <p:scale>
          <a:sx n="77" d="100"/>
          <a:sy n="77" d="100"/>
        </p:scale>
        <p:origin x="632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Pullokuonodelfiini</a:t>
            </a:r>
          </a:p>
          <a:p>
            <a:endParaRPr lang="en-US"/>
          </a:p>
          <a:p>
            <a:r>
              <a:rPr lang="en-US"/>
              <a:t>Delfiinit ovat nisäkkäitä, eivät kaloja. Ne hengittävät ilmaa ja imettävät poikasiaan.</a:t>
            </a:r>
          </a:p>
          <a:p>
            <a:endParaRPr lang="en-US"/>
          </a:p>
          <a:p>
            <a:r>
              <a:rPr lang="en-US"/>
              <a:t>Hauska tieto: Delfiinit nukkuvat vain puolet aivoistaan kerrallaan, jotta ne muistavat nousta hengittämään.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Punameritähti</a:t>
            </a:r>
          </a:p>
          <a:p>
            <a:endParaRPr lang="en-US"/>
          </a:p>
          <a:p>
            <a:r>
              <a:rPr lang="en-US"/>
              <a:t>Meritähdellä ei ole aivoja eikä verta kuten ihmisillä. Se liikkuu sadoilla pienillä imujaloilla.</a:t>
            </a:r>
          </a:p>
          <a:p>
            <a:endParaRPr lang="en-US"/>
          </a:p>
          <a:p>
            <a:r>
              <a:rPr lang="en-US"/>
              <a:t>Hauska tieto: Jos meritähti menettää käsivarren, se voi kasvattaa uuden tilalle.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Erakkorapu</a:t>
            </a:r>
          </a:p>
          <a:p>
            <a:endParaRPr lang="en-US"/>
          </a:p>
          <a:p>
            <a:r>
              <a:rPr lang="en-US"/>
              <a:t>Erakkoravun takaruumis on pehmeä, joten se suojaa itseään asumalla tyhjissä kotiloissa.</a:t>
            </a:r>
          </a:p>
          <a:p>
            <a:endParaRPr lang="en-US"/>
          </a:p>
          <a:p>
            <a:r>
              <a:rPr lang="en-US"/>
              <a:t>Hauska tieto: Kun erakkorapu kasvaa, sen täytyy etsiä itselleen suurempi "koti".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Kyttyrämerikrotti</a:t>
            </a:r>
          </a:p>
          <a:p>
            <a:endParaRPr lang="en-US"/>
          </a:p>
          <a:p>
            <a:r>
              <a:rPr lang="en-US"/>
              <a:t>Merikrotti elää syvällä meressä, missä on pimeää. Sen takia tämäkin on piirroskuva -- valokuvaa oikeassa elinympäristössä on vaikea saada.</a:t>
            </a:r>
          </a:p>
          <a:p>
            <a:endParaRPr lang="en-US"/>
          </a:p>
          <a:p>
            <a:r>
              <a:rPr lang="en-US"/>
              <a:t>Hauska tieto: Sen päässä on valoa muistuttava houkutin, jolla se houkuttelee saaliin tarpeeksi lähelle.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Kiwa hirsuta eli jetirapu</a:t>
            </a:r>
          </a:p>
          <a:p>
            <a:endParaRPr lang="en-US"/>
          </a:p>
          <a:p>
            <a:r>
              <a:rPr lang="en-US"/>
              <a:t>Jetirapu löydettiin vasta vuonna 2005 syvältä Tyynestämerestä.</a:t>
            </a:r>
          </a:p>
          <a:p>
            <a:endParaRPr lang="en-US"/>
          </a:p>
          <a:p>
            <a:r>
              <a:rPr lang="en-US"/>
              <a:t>Hauska tieto: Sen sakset näyttävät karvaisilta, koska niissä kasvaa bakteereita, joita rapu käyttää ravinnokseen.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Sateenvarjomustekala eli dumbotursas</a:t>
            </a:r>
          </a:p>
          <a:p>
            <a:endParaRPr lang="en-US"/>
          </a:p>
          <a:p>
            <a:r>
              <a:rPr lang="en-US"/>
              <a:t>Tällä mustekalalla on pään sivuilla suuret evät.</a:t>
            </a:r>
          </a:p>
          <a:p>
            <a:endParaRPr lang="en-US"/>
          </a:p>
          <a:p>
            <a:r>
              <a:rPr lang="en-US"/>
              <a:t>Hauska tieto: Evät muistuttavat norsun korvia, minkä vuoksi eläin on saanut lempinimen "Dumbo".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Jättiläissiira</a:t>
            </a:r>
          </a:p>
          <a:p>
            <a:endParaRPr lang="en-US"/>
          </a:p>
          <a:p>
            <a:r>
              <a:rPr lang="en-US"/>
              <a:t>Jättiläissiira on äyriäinen ja sukua siiroille, joita voi löytää kivien alta.</a:t>
            </a:r>
          </a:p>
          <a:p>
            <a:endParaRPr lang="en-US"/>
          </a:p>
          <a:p>
            <a:r>
              <a:rPr lang="en-US"/>
              <a:t>Hauska tieto: Se voi olla yli 30 senttimetriä pitkä ja selviytyä kuukausia ilman ruokaa.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2285990" y="5010150"/>
            <a:ext cx="5316254" cy="4731466"/>
          </a:xfrm>
          <a:custGeom>
            <a:avLst/>
            <a:gdLst/>
            <a:ahLst/>
            <a:cxnLst/>
            <a:rect l="l" t="t" r="r" b="b"/>
            <a:pathLst>
              <a:path w="5316254" h="4731466">
                <a:moveTo>
                  <a:pt x="0" y="0"/>
                </a:moveTo>
                <a:lnTo>
                  <a:pt x="5316253" y="0"/>
                </a:lnTo>
                <a:lnTo>
                  <a:pt x="5316253" y="4731466"/>
                </a:lnTo>
                <a:lnTo>
                  <a:pt x="0" y="47314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640141" y="8910828"/>
            <a:ext cx="5870777" cy="34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04"/>
              </a:lnSpc>
            </a:pPr>
            <a:r>
              <a:rPr lang="en-US" sz="3200" spc="-64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Koulukino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86124" y="2683177"/>
            <a:ext cx="16230600" cy="2849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8"/>
              </a:lnSpc>
            </a:pPr>
            <a:r>
              <a:rPr lang="en-US" sz="14400" dirty="0">
                <a:solidFill>
                  <a:srgbClr val="093FB4"/>
                </a:solidFill>
                <a:latin typeface="Pagkaki Full"/>
                <a:ea typeface="Pagkaki Full"/>
                <a:cs typeface="Pagkaki Full"/>
                <a:sym typeface="Pagkaki Full"/>
              </a:rPr>
              <a:t>ME-REN-</a:t>
            </a:r>
          </a:p>
          <a:p>
            <a:pPr algn="ctr">
              <a:lnSpc>
                <a:spcPts val="10368"/>
              </a:lnSpc>
            </a:pPr>
            <a:r>
              <a:rPr lang="en-US" sz="14400" dirty="0">
                <a:solidFill>
                  <a:srgbClr val="093FB4"/>
                </a:solidFill>
                <a:latin typeface="Pagkaki Full"/>
                <a:ea typeface="Pagkaki Full"/>
                <a:cs typeface="Pagkaki Full"/>
                <a:sym typeface="Pagkaki Full"/>
              </a:rPr>
              <a:t>TUT-KI-MUS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40141" y="9463105"/>
            <a:ext cx="6515473" cy="34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04"/>
              </a:lnSpc>
            </a:pPr>
            <a:r>
              <a:rPr lang="en-US" sz="3200" spc="-64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Bamse ja meren salaisuus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C9A5A33-5EF8-F8D6-8052-162909A46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TextBox 3"/>
          <p:cNvSpPr txBox="1"/>
          <p:nvPr/>
        </p:nvSpPr>
        <p:spPr>
          <a:xfrm>
            <a:off x="5615102" y="4603242"/>
            <a:ext cx="9295336" cy="511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56"/>
              </a:lnSpc>
            </a:pPr>
            <a:r>
              <a:rPr lang="en-US" sz="4800" spc="-96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Me-ri-hir-vi-ö vai oi-ke-a e-läin?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905748" y="4704588"/>
            <a:ext cx="1458647" cy="1535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68"/>
              </a:lnSpc>
            </a:pPr>
            <a:r>
              <a:rPr lang="en-US" sz="14400">
                <a:solidFill>
                  <a:srgbClr val="093FB4"/>
                </a:solidFill>
                <a:latin typeface="Pagkaki Full"/>
                <a:ea typeface="Pagkaki Full"/>
                <a:cs typeface="Pagkaki Full"/>
                <a:sym typeface="Pagkaki Full"/>
              </a:rPr>
              <a:t>2.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DCDCBB-12ED-1355-B345-C8590DEA0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4527114" y="1028700"/>
            <a:ext cx="9233773" cy="8229600"/>
          </a:xfrm>
          <a:custGeom>
            <a:avLst/>
            <a:gdLst/>
            <a:ahLst/>
            <a:cxnLst/>
            <a:rect l="l" t="t" r="r" b="b"/>
            <a:pathLst>
              <a:path w="9233773" h="8229600">
                <a:moveTo>
                  <a:pt x="0" y="0"/>
                </a:moveTo>
                <a:lnTo>
                  <a:pt x="9233772" y="0"/>
                </a:lnTo>
                <a:lnTo>
                  <a:pt x="923377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54A4DD-1CBB-60A4-9FCD-091B4E6CE4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4602251" y="6884827"/>
            <a:ext cx="2818460" cy="2511953"/>
          </a:xfrm>
          <a:custGeom>
            <a:avLst/>
            <a:gdLst/>
            <a:ahLst/>
            <a:cxnLst/>
            <a:rect l="l" t="t" r="r" b="b"/>
            <a:pathLst>
              <a:path w="2818460" h="2511953">
                <a:moveTo>
                  <a:pt x="0" y="0"/>
                </a:moveTo>
                <a:lnTo>
                  <a:pt x="2818461" y="0"/>
                </a:lnTo>
                <a:lnTo>
                  <a:pt x="2818461" y="2511953"/>
                </a:lnTo>
                <a:lnTo>
                  <a:pt x="0" y="25119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3751664" y="3030135"/>
            <a:ext cx="11765756" cy="458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Mistä merimiehet kertoivat tarinoita?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metsähirviöistä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merihirviöistä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lohikäärmeistä</a:t>
            </a:r>
          </a:p>
          <a:p>
            <a:pPr algn="l">
              <a:lnSpc>
                <a:spcPts val="7279"/>
              </a:lnSpc>
            </a:pPr>
            <a:endParaRPr lang="en-US" sz="51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946140" y="3563535"/>
            <a:ext cx="1458647" cy="762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4"/>
              </a:lnSpc>
            </a:pPr>
            <a:r>
              <a:rPr lang="en-US" sz="7200">
                <a:solidFill>
                  <a:srgbClr val="000000"/>
                </a:solidFill>
                <a:latin typeface="Pagkaki Full"/>
                <a:ea typeface="Pagkaki Full"/>
                <a:cs typeface="Pagkaki Full"/>
                <a:sym typeface="Pagkaki Full"/>
              </a:rPr>
              <a:t>1.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1891CD-F520-5C36-D415-DB8C73C098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4602251" y="6884827"/>
            <a:ext cx="2818460" cy="2511953"/>
          </a:xfrm>
          <a:custGeom>
            <a:avLst/>
            <a:gdLst/>
            <a:ahLst/>
            <a:cxnLst/>
            <a:rect l="l" t="t" r="r" b="b"/>
            <a:pathLst>
              <a:path w="2818460" h="2511953">
                <a:moveTo>
                  <a:pt x="0" y="0"/>
                </a:moveTo>
                <a:lnTo>
                  <a:pt x="2818461" y="0"/>
                </a:lnTo>
                <a:lnTo>
                  <a:pt x="2818461" y="2511953"/>
                </a:lnTo>
                <a:lnTo>
                  <a:pt x="0" y="25119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3751664" y="3030135"/>
            <a:ext cx="14536336" cy="5506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Mikä eläin saattoi olla joidenkin tarinoiden taustalla?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valas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hai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airokala</a:t>
            </a:r>
          </a:p>
          <a:p>
            <a:pPr algn="l">
              <a:lnSpc>
                <a:spcPts val="7279"/>
              </a:lnSpc>
            </a:pPr>
            <a:endParaRPr lang="en-US" sz="51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946140" y="3563535"/>
            <a:ext cx="1458647" cy="762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4"/>
              </a:lnSpc>
            </a:pPr>
            <a:r>
              <a:rPr lang="en-US" sz="7200">
                <a:solidFill>
                  <a:srgbClr val="000000"/>
                </a:solidFill>
                <a:latin typeface="Pagkaki Full"/>
                <a:ea typeface="Pagkaki Full"/>
                <a:cs typeface="Pagkaki Full"/>
                <a:sym typeface="Pagkaki Full"/>
              </a:rPr>
              <a:t>2.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036442-6AA3-5491-C4FF-5EC8756206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4602251" y="6884827"/>
            <a:ext cx="2818460" cy="2511953"/>
          </a:xfrm>
          <a:custGeom>
            <a:avLst/>
            <a:gdLst/>
            <a:ahLst/>
            <a:cxnLst/>
            <a:rect l="l" t="t" r="r" b="b"/>
            <a:pathLst>
              <a:path w="2818460" h="2511953">
                <a:moveTo>
                  <a:pt x="0" y="0"/>
                </a:moveTo>
                <a:lnTo>
                  <a:pt x="2818461" y="0"/>
                </a:lnTo>
                <a:lnTo>
                  <a:pt x="2818461" y="2511953"/>
                </a:lnTo>
                <a:lnTo>
                  <a:pt x="0" y="25119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3751664" y="3030135"/>
            <a:ext cx="8827591" cy="458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Missä airokala yleensä elää?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metsässä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syvällä meressä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joessa</a:t>
            </a:r>
          </a:p>
          <a:p>
            <a:pPr algn="l">
              <a:lnSpc>
                <a:spcPts val="7279"/>
              </a:lnSpc>
            </a:pPr>
            <a:endParaRPr lang="en-US" sz="51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946140" y="3563535"/>
            <a:ext cx="1458647" cy="762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4"/>
              </a:lnSpc>
            </a:pPr>
            <a:r>
              <a:rPr lang="en-US" sz="7200">
                <a:solidFill>
                  <a:srgbClr val="000000"/>
                </a:solidFill>
                <a:latin typeface="Pagkaki Full"/>
                <a:ea typeface="Pagkaki Full"/>
                <a:cs typeface="Pagkaki Full"/>
                <a:sym typeface="Pagkaki Full"/>
              </a:rPr>
              <a:t>3.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351B37-7389-67C8-332D-40EC0BD932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4602251" y="6884827"/>
            <a:ext cx="2818460" cy="2511953"/>
          </a:xfrm>
          <a:custGeom>
            <a:avLst/>
            <a:gdLst/>
            <a:ahLst/>
            <a:cxnLst/>
            <a:rect l="l" t="t" r="r" b="b"/>
            <a:pathLst>
              <a:path w="2818460" h="2511953">
                <a:moveTo>
                  <a:pt x="0" y="0"/>
                </a:moveTo>
                <a:lnTo>
                  <a:pt x="2818461" y="0"/>
                </a:lnTo>
                <a:lnTo>
                  <a:pt x="2818461" y="2511953"/>
                </a:lnTo>
                <a:lnTo>
                  <a:pt x="0" y="25119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3751664" y="3030135"/>
            <a:ext cx="14536336" cy="5506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Minkä värinen harja tai evä airokalalla on tekstin mukaan?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sininen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punainen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vihreä</a:t>
            </a:r>
          </a:p>
          <a:p>
            <a:pPr algn="l">
              <a:lnSpc>
                <a:spcPts val="7279"/>
              </a:lnSpc>
            </a:pPr>
            <a:endParaRPr lang="en-US" sz="51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946140" y="3563535"/>
            <a:ext cx="1458647" cy="762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4"/>
              </a:lnSpc>
            </a:pPr>
            <a:r>
              <a:rPr lang="en-US" sz="7200">
                <a:solidFill>
                  <a:srgbClr val="000000"/>
                </a:solidFill>
                <a:latin typeface="Pagkaki Full"/>
                <a:ea typeface="Pagkaki Full"/>
                <a:cs typeface="Pagkaki Full"/>
                <a:sym typeface="Pagkaki Full"/>
              </a:rPr>
              <a:t>4.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C9C389-509E-57A9-B721-86E2BEB36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4602251" y="6884827"/>
            <a:ext cx="2818460" cy="2511953"/>
          </a:xfrm>
          <a:custGeom>
            <a:avLst/>
            <a:gdLst/>
            <a:ahLst/>
            <a:cxnLst/>
            <a:rect l="l" t="t" r="r" b="b"/>
            <a:pathLst>
              <a:path w="2818460" h="2511953">
                <a:moveTo>
                  <a:pt x="0" y="0"/>
                </a:moveTo>
                <a:lnTo>
                  <a:pt x="2818461" y="0"/>
                </a:lnTo>
                <a:lnTo>
                  <a:pt x="2818461" y="2511953"/>
                </a:lnTo>
                <a:lnTo>
                  <a:pt x="0" y="25119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3751664" y="3030135"/>
            <a:ext cx="9693399" cy="458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Mitä tutkijat löytävät merestä?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oikeita merihirviöitä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uusia eläinlajeja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dinosauruksia</a:t>
            </a:r>
          </a:p>
          <a:p>
            <a:pPr algn="l">
              <a:lnSpc>
                <a:spcPts val="7279"/>
              </a:lnSpc>
            </a:pPr>
            <a:endParaRPr lang="en-US" sz="51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946140" y="3563535"/>
            <a:ext cx="1458647" cy="762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4"/>
              </a:lnSpc>
            </a:pPr>
            <a:r>
              <a:rPr lang="en-US" sz="7200">
                <a:solidFill>
                  <a:srgbClr val="000000"/>
                </a:solidFill>
                <a:latin typeface="Pagkaki Full"/>
                <a:ea typeface="Pagkaki Full"/>
                <a:cs typeface="Pagkaki Full"/>
                <a:sym typeface="Pagkaki Full"/>
              </a:rPr>
              <a:t>5.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1BEA46-355A-A40F-BAC2-21F4D57BF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816396" y="2800327"/>
            <a:ext cx="9889477" cy="6862458"/>
          </a:xfrm>
          <a:custGeom>
            <a:avLst/>
            <a:gdLst/>
            <a:ahLst/>
            <a:cxnLst/>
            <a:rect l="l" t="t" r="r" b="b"/>
            <a:pathLst>
              <a:path w="9889477" h="6862458">
                <a:moveTo>
                  <a:pt x="0" y="0"/>
                </a:moveTo>
                <a:lnTo>
                  <a:pt x="9889476" y="0"/>
                </a:lnTo>
                <a:lnTo>
                  <a:pt x="9889476" y="6862458"/>
                </a:lnTo>
                <a:lnTo>
                  <a:pt x="0" y="68624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Freeform 4"/>
          <p:cNvSpPr/>
          <p:nvPr/>
        </p:nvSpPr>
        <p:spPr>
          <a:xfrm>
            <a:off x="9953928" y="456840"/>
            <a:ext cx="7960894" cy="5970671"/>
          </a:xfrm>
          <a:custGeom>
            <a:avLst/>
            <a:gdLst/>
            <a:ahLst/>
            <a:cxnLst/>
            <a:rect l="l" t="t" r="r" b="b"/>
            <a:pathLst>
              <a:path w="7960894" h="5970671">
                <a:moveTo>
                  <a:pt x="0" y="0"/>
                </a:moveTo>
                <a:lnTo>
                  <a:pt x="7960894" y="0"/>
                </a:lnTo>
                <a:lnTo>
                  <a:pt x="7960894" y="5970671"/>
                </a:lnTo>
                <a:lnTo>
                  <a:pt x="0" y="59706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5" name="TextBox 5"/>
          <p:cNvSpPr txBox="1"/>
          <p:nvPr/>
        </p:nvSpPr>
        <p:spPr>
          <a:xfrm>
            <a:off x="1028700" y="1457325"/>
            <a:ext cx="6948469" cy="977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1"/>
              </a:lnSpc>
            </a:pPr>
            <a:r>
              <a:rPr lang="en-US" sz="9238">
                <a:solidFill>
                  <a:srgbClr val="000000"/>
                </a:solidFill>
                <a:latin typeface="Pagkaki Full"/>
                <a:ea typeface="Pagkaki Full"/>
                <a:cs typeface="Pagkaki Full"/>
                <a:sym typeface="Pagkaki Full"/>
              </a:rPr>
              <a:t>AI-RO-KA-LA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TextBox 3"/>
          <p:cNvSpPr txBox="1"/>
          <p:nvPr/>
        </p:nvSpPr>
        <p:spPr>
          <a:xfrm>
            <a:off x="5615102" y="4603242"/>
            <a:ext cx="9295336" cy="511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56"/>
              </a:lnSpc>
            </a:pPr>
            <a:r>
              <a:rPr lang="en-US" sz="4800" spc="-96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Kel-le tä-mä on vaa-ral-li-nen?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905748" y="4704588"/>
            <a:ext cx="1458647" cy="1535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68"/>
              </a:lnSpc>
            </a:pPr>
            <a:r>
              <a:rPr lang="en-US" sz="14400">
                <a:solidFill>
                  <a:srgbClr val="093FB4"/>
                </a:solidFill>
                <a:latin typeface="Pagkaki Full"/>
                <a:ea typeface="Pagkaki Full"/>
                <a:cs typeface="Pagkaki Full"/>
                <a:sym typeface="Pagkaki Full"/>
              </a:rPr>
              <a:t>3.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A20651-2463-4472-DB84-F17695418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TextBox 3"/>
          <p:cNvSpPr txBox="1"/>
          <p:nvPr/>
        </p:nvSpPr>
        <p:spPr>
          <a:xfrm>
            <a:off x="3162784" y="1259204"/>
            <a:ext cx="11271349" cy="759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Meriroska voi olla vaarallista eri syistä.</a:t>
            </a:r>
          </a:p>
          <a:p>
            <a:pPr algn="l">
              <a:lnSpc>
                <a:spcPts val="6719"/>
              </a:lnSpc>
            </a:pPr>
            <a:endParaRPr lang="en-US" sz="48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Eläin voi:</a:t>
            </a:r>
          </a:p>
          <a:p>
            <a:pPr algn="l">
              <a:lnSpc>
                <a:spcPts val="6719"/>
              </a:lnSpc>
            </a:pPr>
            <a:endParaRPr lang="en-US" sz="48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1036320" lvl="1" indent="-518160" algn="l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syödä muovia</a:t>
            </a:r>
          </a:p>
          <a:p>
            <a:pPr marL="1036320" lvl="1" indent="-518160" algn="l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sotkeutua verkkoon</a:t>
            </a:r>
          </a:p>
          <a:p>
            <a:pPr marL="1036320" lvl="1" indent="-518160" algn="l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jäädä kiinni roskiin</a:t>
            </a:r>
          </a:p>
          <a:p>
            <a:pPr marL="1036320" lvl="1" indent="-518160" algn="l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ei löydä ruokaa</a:t>
            </a:r>
          </a:p>
          <a:p>
            <a:pPr algn="l">
              <a:lnSpc>
                <a:spcPts val="6719"/>
              </a:lnSpc>
            </a:pPr>
            <a:endParaRPr lang="en-US" sz="48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2118218" y="4342981"/>
            <a:ext cx="5007591" cy="4677925"/>
          </a:xfrm>
          <a:custGeom>
            <a:avLst/>
            <a:gdLst/>
            <a:ahLst/>
            <a:cxnLst/>
            <a:rect l="l" t="t" r="r" b="b"/>
            <a:pathLst>
              <a:path w="5007591" h="4677925">
                <a:moveTo>
                  <a:pt x="0" y="0"/>
                </a:moveTo>
                <a:lnTo>
                  <a:pt x="5007592" y="0"/>
                </a:lnTo>
                <a:lnTo>
                  <a:pt x="5007592" y="4677925"/>
                </a:lnTo>
                <a:lnTo>
                  <a:pt x="0" y="46779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35B77A-5CDB-72AE-108E-687D85BD2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TextBox 3"/>
          <p:cNvSpPr txBox="1"/>
          <p:nvPr/>
        </p:nvSpPr>
        <p:spPr>
          <a:xfrm>
            <a:off x="5881802" y="4603242"/>
            <a:ext cx="8393501" cy="511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56"/>
              </a:lnSpc>
            </a:pPr>
            <a:r>
              <a:rPr lang="en-US" sz="4800" spc="-96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Tun-net-ko nä-mä e-läi-met?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010523" y="4704588"/>
            <a:ext cx="1458647" cy="1535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68"/>
              </a:lnSpc>
            </a:pPr>
            <a:r>
              <a:rPr lang="en-US" sz="14400">
                <a:solidFill>
                  <a:srgbClr val="093FB4"/>
                </a:solidFill>
                <a:latin typeface="Pagkaki Full"/>
                <a:ea typeface="Pagkaki Full"/>
                <a:cs typeface="Pagkaki Full"/>
                <a:sym typeface="Pagkaki Full"/>
              </a:rPr>
              <a:t>1.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BC37DF-2088-BFCE-DFE8-AC0EF44CDA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5453360" y="3245921"/>
            <a:ext cx="6919026" cy="5656304"/>
          </a:xfrm>
          <a:custGeom>
            <a:avLst/>
            <a:gdLst/>
            <a:ahLst/>
            <a:cxnLst/>
            <a:rect l="l" t="t" r="r" b="b"/>
            <a:pathLst>
              <a:path w="6919026" h="5656304">
                <a:moveTo>
                  <a:pt x="0" y="0"/>
                </a:moveTo>
                <a:lnTo>
                  <a:pt x="6919026" y="0"/>
                </a:lnTo>
                <a:lnTo>
                  <a:pt x="6919026" y="5656303"/>
                </a:lnTo>
                <a:lnTo>
                  <a:pt x="0" y="56563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028700" y="942975"/>
            <a:ext cx="8849320" cy="165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Kel-le tä-mä on vaa-ral-li-nen?</a:t>
            </a:r>
          </a:p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Mik-si?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EB0855-6F4C-23F7-76C8-AC779CC623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TextBox 3"/>
          <p:cNvSpPr txBox="1"/>
          <p:nvPr/>
        </p:nvSpPr>
        <p:spPr>
          <a:xfrm>
            <a:off x="1875171" y="1482090"/>
            <a:ext cx="9447163" cy="2527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Mo-nil-le e-läi-mil-le.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E-si-mer-kik-si kil-pi-kon-nil-le ja hyl-keil-le.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Kun e-läin jää kiin-ni, se ei pää-se irti.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5332778" y="4466270"/>
            <a:ext cx="6797206" cy="4792030"/>
          </a:xfrm>
          <a:custGeom>
            <a:avLst/>
            <a:gdLst/>
            <a:ahLst/>
            <a:cxnLst/>
            <a:rect l="l" t="t" r="r" b="b"/>
            <a:pathLst>
              <a:path w="6797206" h="4792030">
                <a:moveTo>
                  <a:pt x="0" y="0"/>
                </a:moveTo>
                <a:lnTo>
                  <a:pt x="6797205" y="0"/>
                </a:lnTo>
                <a:lnTo>
                  <a:pt x="6797205" y="4792030"/>
                </a:lnTo>
                <a:lnTo>
                  <a:pt x="0" y="47920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6F2FA3-32C5-004C-B74F-988579F0C8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5692570" y="3195700"/>
            <a:ext cx="6662198" cy="6062600"/>
          </a:xfrm>
          <a:custGeom>
            <a:avLst/>
            <a:gdLst/>
            <a:ahLst/>
            <a:cxnLst/>
            <a:rect l="l" t="t" r="r" b="b"/>
            <a:pathLst>
              <a:path w="6662198" h="6062600">
                <a:moveTo>
                  <a:pt x="0" y="0"/>
                </a:moveTo>
                <a:lnTo>
                  <a:pt x="6662198" y="0"/>
                </a:lnTo>
                <a:lnTo>
                  <a:pt x="6662198" y="6062600"/>
                </a:lnTo>
                <a:lnTo>
                  <a:pt x="0" y="60626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028700" y="942975"/>
            <a:ext cx="8849320" cy="165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Kel-le tä-mä on vaa-ral-li-nen?</a:t>
            </a:r>
          </a:p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Mik-si?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E930D5-6537-3B61-F939-14521D5A72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TextBox 3"/>
          <p:cNvSpPr txBox="1"/>
          <p:nvPr/>
        </p:nvSpPr>
        <p:spPr>
          <a:xfrm>
            <a:off x="1875171" y="1310640"/>
            <a:ext cx="9182844" cy="3166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Mo-nil-le e-läi-mil-le.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E-si-mer-kik-si kil-pi-kon-nil-le ja va-lail-le.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E-läin voi jää-dä sii-hen kiin-ni.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I-so e-läin voi va-hin-gos-sa syö-dä sen.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93539" y="3996095"/>
            <a:ext cx="8650461" cy="6055323"/>
          </a:xfrm>
          <a:custGeom>
            <a:avLst/>
            <a:gdLst/>
            <a:ahLst/>
            <a:cxnLst/>
            <a:rect l="l" t="t" r="r" b="b"/>
            <a:pathLst>
              <a:path w="8650461" h="6055323">
                <a:moveTo>
                  <a:pt x="0" y="0"/>
                </a:moveTo>
                <a:lnTo>
                  <a:pt x="8650461" y="0"/>
                </a:lnTo>
                <a:lnTo>
                  <a:pt x="8650461" y="6055323"/>
                </a:lnTo>
                <a:lnTo>
                  <a:pt x="0" y="60553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5" name="Freeform 5"/>
          <p:cNvSpPr/>
          <p:nvPr/>
        </p:nvSpPr>
        <p:spPr>
          <a:xfrm>
            <a:off x="11987808" y="3877406"/>
            <a:ext cx="4036822" cy="2532188"/>
          </a:xfrm>
          <a:custGeom>
            <a:avLst/>
            <a:gdLst/>
            <a:ahLst/>
            <a:cxnLst/>
            <a:rect l="l" t="t" r="r" b="b"/>
            <a:pathLst>
              <a:path w="4036822" h="2532188">
                <a:moveTo>
                  <a:pt x="0" y="0"/>
                </a:moveTo>
                <a:lnTo>
                  <a:pt x="4036822" y="0"/>
                </a:lnTo>
                <a:lnTo>
                  <a:pt x="4036822" y="2532188"/>
                </a:lnTo>
                <a:lnTo>
                  <a:pt x="0" y="25321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F4DA97-4A14-F631-528B-BDA0909375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4378561" y="3867737"/>
            <a:ext cx="9937025" cy="3788491"/>
          </a:xfrm>
          <a:custGeom>
            <a:avLst/>
            <a:gdLst/>
            <a:ahLst/>
            <a:cxnLst/>
            <a:rect l="l" t="t" r="r" b="b"/>
            <a:pathLst>
              <a:path w="9937025" h="3788491">
                <a:moveTo>
                  <a:pt x="0" y="0"/>
                </a:moveTo>
                <a:lnTo>
                  <a:pt x="9937025" y="0"/>
                </a:lnTo>
                <a:lnTo>
                  <a:pt x="9937025" y="3788491"/>
                </a:lnTo>
                <a:lnTo>
                  <a:pt x="0" y="37884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028700" y="942975"/>
            <a:ext cx="8849320" cy="165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Kel-le tä-mä on vaa-ral-li-nen?</a:t>
            </a:r>
          </a:p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Mik-si?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47CF2B-FBD2-D051-A7BB-4BBDAF9BD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9229725" y="3409950"/>
            <a:ext cx="7741725" cy="6057900"/>
          </a:xfrm>
          <a:custGeom>
            <a:avLst/>
            <a:gdLst/>
            <a:ahLst/>
            <a:cxnLst/>
            <a:rect l="l" t="t" r="r" b="b"/>
            <a:pathLst>
              <a:path w="7741725" h="6057900">
                <a:moveTo>
                  <a:pt x="0" y="0"/>
                </a:moveTo>
                <a:lnTo>
                  <a:pt x="7741725" y="0"/>
                </a:lnTo>
                <a:lnTo>
                  <a:pt x="7741725" y="6057900"/>
                </a:lnTo>
                <a:lnTo>
                  <a:pt x="0" y="60579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875171" y="1310640"/>
            <a:ext cx="8106594" cy="3166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Mo-nil-le e-läi-mil-le.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E-si-mer-kik-si hyl-keil-le ja ra-vuil-le.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E-läin ei pää-se ir-ti ver-kos-ta ei-kä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pää-se pin-nal-le hen-git-tä-mään.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E6B811-06EC-ADBF-0F04-05E24002BC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-291258" y="2602230"/>
            <a:ext cx="18870516" cy="12242247"/>
          </a:xfrm>
          <a:custGeom>
            <a:avLst/>
            <a:gdLst/>
            <a:ahLst/>
            <a:cxnLst/>
            <a:rect l="l" t="t" r="r" b="b"/>
            <a:pathLst>
              <a:path w="18870516" h="12242247">
                <a:moveTo>
                  <a:pt x="0" y="0"/>
                </a:moveTo>
                <a:lnTo>
                  <a:pt x="18870516" y="0"/>
                </a:lnTo>
                <a:lnTo>
                  <a:pt x="18870516" y="12242247"/>
                </a:lnTo>
                <a:lnTo>
                  <a:pt x="0" y="122422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028700" y="942975"/>
            <a:ext cx="8849320" cy="165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Kel-le tä-mä on vaa-ral-li-nen?</a:t>
            </a:r>
          </a:p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Mik-si?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CF54EC-DE12-9BD1-EE4E-E15649C13B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1423393" y="3422393"/>
            <a:ext cx="5835907" cy="5835907"/>
          </a:xfrm>
          <a:custGeom>
            <a:avLst/>
            <a:gdLst/>
            <a:ahLst/>
            <a:cxnLst/>
            <a:rect l="l" t="t" r="r" b="b"/>
            <a:pathLst>
              <a:path w="5835907" h="5835907">
                <a:moveTo>
                  <a:pt x="0" y="0"/>
                </a:moveTo>
                <a:lnTo>
                  <a:pt x="5835907" y="0"/>
                </a:lnTo>
                <a:lnTo>
                  <a:pt x="5835907" y="5835907"/>
                </a:lnTo>
                <a:lnTo>
                  <a:pt x="0" y="58359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875171" y="1310640"/>
            <a:ext cx="8773418" cy="2527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Mo-nil-le e-läi-mil-le.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E-si-mer-kik-si ka-loil-le.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E-läin ei löy-dä ros-kan se-as-ta ruo-kaa.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3EE001-E7C0-EA4E-9BCF-5542D703C5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9029700" y="10287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494171" y="1310640"/>
            <a:ext cx="6592531" cy="7633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Ros-kaa pää-tyy me-reen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kau-kaa.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Mi-ten si-nun pu-dot-ta-ma-si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kark-ki-pa-pe-ri voi pää-ty-ä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me-reen?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Mie-ti seu-raa-vi-a: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tuu-li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sa-de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o-jat, pu-rot ja jo-et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B07902-4F20-4537-5749-5DAA8A49A7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5364571" y="1284430"/>
            <a:ext cx="7219873" cy="5857122"/>
          </a:xfrm>
          <a:custGeom>
            <a:avLst/>
            <a:gdLst/>
            <a:ahLst/>
            <a:cxnLst/>
            <a:rect l="l" t="t" r="r" b="b"/>
            <a:pathLst>
              <a:path w="7219873" h="5857122">
                <a:moveTo>
                  <a:pt x="0" y="0"/>
                </a:moveTo>
                <a:lnTo>
                  <a:pt x="7219872" y="0"/>
                </a:lnTo>
                <a:lnTo>
                  <a:pt x="7219872" y="5857121"/>
                </a:lnTo>
                <a:lnTo>
                  <a:pt x="0" y="5857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316125" y="7870484"/>
            <a:ext cx="15316764" cy="175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Pagkaki Full"/>
                <a:ea typeface="Pagkaki Full"/>
                <a:cs typeface="Pagkaki Full"/>
                <a:sym typeface="Pagkaki Full"/>
              </a:rPr>
              <a:t>PI-DE-TÄÄN ME-RI PUH-TAA-NA!</a:t>
            </a:r>
          </a:p>
          <a:p>
            <a:pPr algn="l">
              <a:lnSpc>
                <a:spcPts val="5040"/>
              </a:lnSpc>
            </a:pPr>
            <a:endParaRPr lang="en-US" sz="6399">
              <a:solidFill>
                <a:srgbClr val="000000"/>
              </a:solidFill>
              <a:latin typeface="Pagkaki Full"/>
              <a:ea typeface="Pagkaki Full"/>
              <a:cs typeface="Pagkaki Full"/>
              <a:sym typeface="Pagkaki Ful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CD32BB-5CDC-3B1A-AA5F-7B628E4DDD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3161273" y="1112917"/>
            <a:ext cx="11984940" cy="7984966"/>
          </a:xfrm>
          <a:custGeom>
            <a:avLst/>
            <a:gdLst/>
            <a:ahLst/>
            <a:cxnLst/>
            <a:rect l="l" t="t" r="r" b="b"/>
            <a:pathLst>
              <a:path w="11984940" h="7984966">
                <a:moveTo>
                  <a:pt x="0" y="0"/>
                </a:moveTo>
                <a:lnTo>
                  <a:pt x="11984940" y="0"/>
                </a:lnTo>
                <a:lnTo>
                  <a:pt x="11984940" y="7984966"/>
                </a:lnTo>
                <a:lnTo>
                  <a:pt x="0" y="79849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0743827" y="9391650"/>
            <a:ext cx="6515473" cy="34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04"/>
              </a:lnSpc>
            </a:pPr>
            <a:r>
              <a:rPr lang="en-US" sz="3200" spc="-64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Kuva: Pixnio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75C90A-81AD-3A37-149E-649F8E9CA6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3657600" y="1028700"/>
            <a:ext cx="10972800" cy="8229600"/>
          </a:xfrm>
          <a:custGeom>
            <a:avLst/>
            <a:gdLst/>
            <a:ahLst/>
            <a:cxnLst/>
            <a:rect l="l" t="t" r="r" b="b"/>
            <a:pathLst>
              <a:path w="10972800" h="8229600">
                <a:moveTo>
                  <a:pt x="0" y="0"/>
                </a:moveTo>
                <a:lnTo>
                  <a:pt x="10972800" y="0"/>
                </a:lnTo>
                <a:lnTo>
                  <a:pt x="109728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0743827" y="9391650"/>
            <a:ext cx="6515473" cy="34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04"/>
              </a:lnSpc>
            </a:pPr>
            <a:r>
              <a:rPr lang="en-US" sz="3200" spc="-64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Kuva: Pixnio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2FD1AB-B482-1B8F-E780-E67D9FAB8E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3286611" y="1028700"/>
            <a:ext cx="11693793" cy="7790990"/>
          </a:xfrm>
          <a:custGeom>
            <a:avLst/>
            <a:gdLst/>
            <a:ahLst/>
            <a:cxnLst/>
            <a:rect l="l" t="t" r="r" b="b"/>
            <a:pathLst>
              <a:path w="11693793" h="7790990">
                <a:moveTo>
                  <a:pt x="0" y="0"/>
                </a:moveTo>
                <a:lnTo>
                  <a:pt x="11693793" y="0"/>
                </a:lnTo>
                <a:lnTo>
                  <a:pt x="11693793" y="7790990"/>
                </a:lnTo>
                <a:lnTo>
                  <a:pt x="0" y="77909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0743827" y="9391650"/>
            <a:ext cx="6515473" cy="34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04"/>
              </a:lnSpc>
            </a:pPr>
            <a:r>
              <a:rPr lang="en-US" sz="3200" spc="-64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Kuva: Pixnio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64FF1D-571E-2FA3-B375-EE5A969066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3791415" y="1028700"/>
            <a:ext cx="10343065" cy="7951231"/>
          </a:xfrm>
          <a:custGeom>
            <a:avLst/>
            <a:gdLst/>
            <a:ahLst/>
            <a:cxnLst/>
            <a:rect l="l" t="t" r="r" b="b"/>
            <a:pathLst>
              <a:path w="10343065" h="7951231">
                <a:moveTo>
                  <a:pt x="0" y="0"/>
                </a:moveTo>
                <a:lnTo>
                  <a:pt x="10343065" y="0"/>
                </a:lnTo>
                <a:lnTo>
                  <a:pt x="10343065" y="7951231"/>
                </a:lnTo>
                <a:lnTo>
                  <a:pt x="0" y="79512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9144000" y="9391650"/>
            <a:ext cx="8115300" cy="34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04"/>
              </a:lnSpc>
            </a:pPr>
            <a:r>
              <a:rPr lang="en-US" sz="3200" spc="-64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Kuva: G.H. Ford / Wikimedia Commons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200546-135C-5EA3-FC3D-FC8FF74D50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3791352" y="1630825"/>
            <a:ext cx="10705296" cy="7025351"/>
          </a:xfrm>
          <a:custGeom>
            <a:avLst/>
            <a:gdLst/>
            <a:ahLst/>
            <a:cxnLst/>
            <a:rect l="l" t="t" r="r" b="b"/>
            <a:pathLst>
              <a:path w="10705296" h="7025351">
                <a:moveTo>
                  <a:pt x="0" y="0"/>
                </a:moveTo>
                <a:lnTo>
                  <a:pt x="10705296" y="0"/>
                </a:lnTo>
                <a:lnTo>
                  <a:pt x="10705296" y="7025350"/>
                </a:lnTo>
                <a:lnTo>
                  <a:pt x="0" y="7025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9144000" y="9391650"/>
            <a:ext cx="8115300" cy="34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04"/>
              </a:lnSpc>
            </a:pPr>
            <a:r>
              <a:rPr lang="en-US" sz="3200" spc="-64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Kuva: Alexis Fifis / Wikimedia Commons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0377B5-D28D-674D-03E7-500D5B7749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2415389" y="1358656"/>
            <a:ext cx="13457222" cy="7569687"/>
          </a:xfrm>
          <a:custGeom>
            <a:avLst/>
            <a:gdLst/>
            <a:ahLst/>
            <a:cxnLst/>
            <a:rect l="l" t="t" r="r" b="b"/>
            <a:pathLst>
              <a:path w="13457222" h="7569687">
                <a:moveTo>
                  <a:pt x="0" y="0"/>
                </a:moveTo>
                <a:lnTo>
                  <a:pt x="13457222" y="0"/>
                </a:lnTo>
                <a:lnTo>
                  <a:pt x="13457222" y="7569688"/>
                </a:lnTo>
                <a:lnTo>
                  <a:pt x="0" y="75696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0743827" y="9391650"/>
            <a:ext cx="6515473" cy="34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04"/>
              </a:lnSpc>
            </a:pPr>
            <a:r>
              <a:rPr lang="en-US" sz="3200" spc="-64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Kuva: Wikimedia Commons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C5FB3-606A-23D0-4922-113A392946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3857646" y="1619264"/>
            <a:ext cx="10572708" cy="7048472"/>
          </a:xfrm>
          <a:custGeom>
            <a:avLst/>
            <a:gdLst/>
            <a:ahLst/>
            <a:cxnLst/>
            <a:rect l="l" t="t" r="r" b="b"/>
            <a:pathLst>
              <a:path w="10572708" h="7048472">
                <a:moveTo>
                  <a:pt x="0" y="0"/>
                </a:moveTo>
                <a:lnTo>
                  <a:pt x="10572708" y="0"/>
                </a:lnTo>
                <a:lnTo>
                  <a:pt x="10572708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8949890" y="9391650"/>
            <a:ext cx="8309410" cy="34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04"/>
              </a:lnSpc>
            </a:pPr>
            <a:r>
              <a:rPr lang="en-US" sz="3200" spc="-64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Kuva: Laika ac / Wikimedia Commons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5EA874-6659-B2EB-F118-0190E9CE3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503</Words>
  <Application>Microsoft Macintosh PowerPoint</Application>
  <PresentationFormat>Custom</PresentationFormat>
  <Paragraphs>134</Paragraphs>
  <Slides>29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Pagkaki Full</vt:lpstr>
      <vt:lpstr>Canva Sans</vt:lpstr>
      <vt:lpstr>Calibri</vt:lpstr>
      <vt:lpstr>Klein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Syvän-meren-tutkimus</dc:title>
  <cp:lastModifiedBy>Saara Konttinen</cp:lastModifiedBy>
  <cp:revision>2</cp:revision>
  <dcterms:created xsi:type="dcterms:W3CDTF">2006-08-16T00:00:00Z</dcterms:created>
  <dcterms:modified xsi:type="dcterms:W3CDTF">2026-06-23T10:27:34Z</dcterms:modified>
  <dc:identifier>DAHLgsyp7gI</dc:identifier>
</cp:coreProperties>
</file>